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9"/>
  </p:notesMasterIdLst>
  <p:sldIdLst>
    <p:sldId id="256" r:id="rId2"/>
    <p:sldId id="34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9144000" cy="5143500" type="screen16x9"/>
  <p:notesSz cx="6858000" cy="9144000"/>
  <p:embeddedFontLst>
    <p:embeddedFont>
      <p:font typeface="Cambria Math" panose="02040503050406030204" pitchFamily="18" charset="0"/>
      <p:regular r:id="rId90"/>
    </p:embeddedFont>
    <p:embeddedFont>
      <p:font typeface="Roboto Mono" panose="00000009000000000000" pitchFamily="49"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2204EB-5780-2D04-A84E-FE9C5F9A3E07}" v="111" dt="2025-04-14T14:46:57.144"/>
  </p1510:revLst>
</p1510:revInfo>
</file>

<file path=ppt/tableStyles.xml><?xml version="1.0" encoding="utf-8"?>
<a:tblStyleLst xmlns:a="http://schemas.openxmlformats.org/drawingml/2006/main" def="{867E268F-E538-4864-873B-33647DA6FE83}">
  <a:tblStyle styleId="{867E268F-E538-4864-873B-33647DA6FE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C5D9ABF-A396-4D3A-B872-303DE05B6079}"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0CB2351-8E79-49AB-A51D-F202C696CF4F}" styleName="Table_2">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2e104d96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2e104d96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2e2a5e2c9e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2e2a5e2c9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2e2a5e2c9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2e2a5e2c9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2e2a5e2c9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2e2a5e2c9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2e2a5e2c9e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2e2a5e2c9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4eabca0c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eabca0c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2e95e85ca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2e95e85ca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2e95e85ca6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2e95e85ca6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2e95e85c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32e95e85ca6_1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2e95e85ca6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2e95e85ca6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e95e85ca6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e95e85ca6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4eabca0cbb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4eabca0cbb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2e95e85ca6_1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2e95e85ca6_1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2e95e85c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e95e85c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2e95e85ca6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2e95e85ca6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2e95e85ca6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2e95e85ca6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2e95e85ca6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2e95e85ca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2e95e85ca6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2e95e85ca6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2e95e85ca6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2e95e85ca6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2e95e85ca6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2e95e85ca6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2e95e85ca6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2e95e85ca6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e95e85ca6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2e95e85ca6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2e104d9635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2e104d963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2e95e85ca6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2e95e85ca6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2e95e85ca6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2e95e85ca6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2e95e85ca6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2e95e85ca6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2e95e85ca6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2e95e85ca6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2e95e85ca6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2e95e85ca6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2e95e85ca6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2e95e85ca6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2e95e85ca6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2e95e85ca6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2e95e85ca6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2e95e85ca6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2e95e85ca6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2e95e85ca6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2e95e85ca6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2e95e85ca6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2e2a5e2c9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2e2a5e2c9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2e95e85ca6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2e95e85ca6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2e95e85ca6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2e95e85ca6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e95e85ca6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2e95e85ca6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2e95e85ca6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2e95e85ca6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2e95e85ca6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2e95e85ca6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2e95e85ca6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2e95e85ca6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2e95e85ca6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2e95e85ca6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2e95e85ca6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2e95e85ca6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2e95e85ca6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2e95e85ca6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2e95e85ca6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2e95e85ca6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2e2a5e2c9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2e2a5e2c9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2e95e85ca6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2e95e85ca6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2e95e85ca6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2e95e85ca6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2e95e85ca6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2e95e85ca6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2e95e85ca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2e95e85ca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2e95e85ca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2e95e85ca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2e95e85ca6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2e95e85ca6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2e95e85ca6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2e95e85ca6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2e95e85ca6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2e95e85ca6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2e95e85ca6_1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2e95e85ca6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2e2a5e2c9e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2e2a5e2c9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2e2a5e2c9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2e2a5e2c9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2e95e85ca6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2e95e85ca6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2e3fb007b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2e3fb007b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3130ee428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3130ee42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3130ee428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3130ee428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3130ee428a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3130ee428a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3130ee428a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3130ee428a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3130ee428a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3130ee428a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3130ee428a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33130ee428a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3130ee428a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3130ee428a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3130ee428a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3130ee428a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2e2a5e2c9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2e2a5e2c9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3130ee428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3130ee428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2e3fb007b6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2e3fb007b6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2e3fb007b6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32e3fb007b6_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3130ee428a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3130ee428a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3130ee428a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3130ee428a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4eabca0cb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4eabca0cb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34eabca0cb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34eabca0cb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34eabca0cb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34eabca0cb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4eabca0cb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4eabca0cb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4eabca0cb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34eabca0cb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2e2a5e2c9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2e2a5e2c9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4eabca0cb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4eabca0cb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4eabca0cb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4eabca0cb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4eabca0cb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4eabca0cb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4eabca0cb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4eabca0cb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4eabca0cb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4eabca0cb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28488eef8a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28488eef8a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2e2a5e2c9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2e2a5e2c9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2e2a5e2c9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2e2a5e2c9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254675"/>
            <a:ext cx="8520600" cy="1976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b="1"/>
              <a:t>ERG SIGNALS ANALYSIS FOR PSYCHOLOGICAL DISORDER CLASSIFICATION USING FEDERATED LEARNING</a:t>
            </a:r>
            <a:endParaRPr b="1"/>
          </a:p>
        </p:txBody>
      </p:sp>
      <p:sp>
        <p:nvSpPr>
          <p:cNvPr id="55" name="Google Shape;55;p13"/>
          <p:cNvSpPr txBox="1"/>
          <p:nvPr/>
        </p:nvSpPr>
        <p:spPr>
          <a:xfrm>
            <a:off x="610350" y="2613350"/>
            <a:ext cx="7923300" cy="19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Guide:</a:t>
            </a:r>
            <a:endParaRPr sz="1800">
              <a:solidFill>
                <a:schemeClr val="dk1"/>
              </a:solidFill>
            </a:endParaRPr>
          </a:p>
          <a:p>
            <a:pPr marL="0" lvl="0" indent="0" algn="ctr" rtl="0">
              <a:spcBef>
                <a:spcPts val="0"/>
              </a:spcBef>
              <a:spcAft>
                <a:spcPts val="0"/>
              </a:spcAft>
              <a:buNone/>
            </a:pPr>
            <a:r>
              <a:rPr lang="en" sz="1800" b="1">
                <a:solidFill>
                  <a:schemeClr val="dk1"/>
                </a:solidFill>
              </a:rPr>
              <a:t>DR. D JEYA MALA</a:t>
            </a:r>
            <a:endParaRPr sz="1800" b="1">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r>
              <a:rPr lang="en" sz="1800">
                <a:solidFill>
                  <a:schemeClr val="dk1"/>
                </a:solidFill>
              </a:rPr>
              <a:t>Students:</a:t>
            </a:r>
            <a:endParaRPr sz="1800">
              <a:solidFill>
                <a:schemeClr val="dk1"/>
              </a:solidFill>
            </a:endParaRPr>
          </a:p>
          <a:p>
            <a:pPr marL="0" lvl="0" indent="0" algn="ctr" rtl="0">
              <a:spcBef>
                <a:spcPts val="0"/>
              </a:spcBef>
              <a:spcAft>
                <a:spcPts val="0"/>
              </a:spcAft>
              <a:buNone/>
            </a:pPr>
            <a:r>
              <a:rPr lang="en" sz="1800" b="1">
                <a:solidFill>
                  <a:schemeClr val="dk1"/>
                </a:solidFill>
              </a:rPr>
              <a:t>RAMIT BOSE (21BCE1316)</a:t>
            </a:r>
            <a:endParaRPr sz="1800" b="1">
              <a:solidFill>
                <a:schemeClr val="dk1"/>
              </a:solidFill>
            </a:endParaRPr>
          </a:p>
          <a:p>
            <a:pPr marL="0" lvl="0" indent="0" algn="ctr" rtl="0">
              <a:spcBef>
                <a:spcPts val="0"/>
              </a:spcBef>
              <a:spcAft>
                <a:spcPts val="0"/>
              </a:spcAft>
              <a:buNone/>
            </a:pPr>
            <a:r>
              <a:rPr lang="en" sz="1800" b="1">
                <a:solidFill>
                  <a:schemeClr val="dk1"/>
                </a:solidFill>
              </a:rPr>
              <a:t>SAMARTHA (21BRS1698)</a:t>
            </a:r>
            <a:endParaRPr sz="1800"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aphicFrame>
        <p:nvGraphicFramePr>
          <p:cNvPr id="97" name="Google Shape;97;p21"/>
          <p:cNvGraphicFramePr/>
          <p:nvPr/>
        </p:nvGraphicFramePr>
        <p:xfrm>
          <a:off x="810450" y="174300"/>
          <a:ext cx="7523100" cy="4339610"/>
        </p:xfrm>
        <a:graphic>
          <a:graphicData uri="http://schemas.openxmlformats.org/drawingml/2006/table">
            <a:tbl>
              <a:tblPr>
                <a:noFill/>
                <a:tableStyleId>{867E268F-E538-4864-873B-33647DA6FE83}</a:tableStyleId>
              </a:tblPr>
              <a:tblGrid>
                <a:gridCol w="881350">
                  <a:extLst>
                    <a:ext uri="{9D8B030D-6E8A-4147-A177-3AD203B41FA5}">
                      <a16:colId xmlns:a16="http://schemas.microsoft.com/office/drawing/2014/main" val="20000"/>
                    </a:ext>
                  </a:extLst>
                </a:gridCol>
                <a:gridCol w="1047950">
                  <a:extLst>
                    <a:ext uri="{9D8B030D-6E8A-4147-A177-3AD203B41FA5}">
                      <a16:colId xmlns:a16="http://schemas.microsoft.com/office/drawing/2014/main" val="20001"/>
                    </a:ext>
                  </a:extLst>
                </a:gridCol>
                <a:gridCol w="2796900">
                  <a:extLst>
                    <a:ext uri="{9D8B030D-6E8A-4147-A177-3AD203B41FA5}">
                      <a16:colId xmlns:a16="http://schemas.microsoft.com/office/drawing/2014/main" val="20002"/>
                    </a:ext>
                  </a:extLst>
                </a:gridCol>
                <a:gridCol w="2796900">
                  <a:extLst>
                    <a:ext uri="{9D8B030D-6E8A-4147-A177-3AD203B41FA5}">
                      <a16:colId xmlns:a16="http://schemas.microsoft.com/office/drawing/2014/main" val="20003"/>
                    </a:ext>
                  </a:extLst>
                </a:gridCol>
              </a:tblGrid>
              <a:tr h="463975">
                <a:tc>
                  <a:txBody>
                    <a:bodyPr/>
                    <a:lstStyle/>
                    <a:p>
                      <a:pPr marL="0" lvl="0" indent="0" algn="l" rtl="0">
                        <a:spcBef>
                          <a:spcPts val="0"/>
                        </a:spcBef>
                        <a:spcAft>
                          <a:spcPts val="0"/>
                        </a:spcAft>
                        <a:buNone/>
                      </a:pPr>
                      <a:r>
                        <a:rPr lang="en" sz="900" b="1"/>
                        <a:t>Reference No.</a:t>
                      </a:r>
                      <a:endParaRPr sz="900" b="1"/>
                    </a:p>
                  </a:txBody>
                  <a:tcPr marL="91425" marR="91425" marT="91425" marB="91425"/>
                </a:tc>
                <a:tc>
                  <a:txBody>
                    <a:bodyPr/>
                    <a:lstStyle/>
                    <a:p>
                      <a:pPr marL="0" lvl="0" indent="0" algn="l" rtl="0">
                        <a:spcBef>
                          <a:spcPts val="0"/>
                        </a:spcBef>
                        <a:spcAft>
                          <a:spcPts val="0"/>
                        </a:spcAft>
                        <a:buNone/>
                      </a:pPr>
                      <a:r>
                        <a:rPr lang="en" sz="900" b="1"/>
                        <a:t>Authors</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Themes Discovered in Review</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Identification of Gaps based on Current Scenario/Industry Trends</a:t>
                      </a:r>
                      <a:endParaRPr sz="900" b="1"/>
                    </a:p>
                  </a:txBody>
                  <a:tcPr marL="91425" marR="91425" marT="91425" marB="91425"/>
                </a:tc>
                <a:extLst>
                  <a:ext uri="{0D108BD9-81ED-4DB2-BD59-A6C34878D82A}">
                    <a16:rowId xmlns:a16="http://schemas.microsoft.com/office/drawing/2014/main" val="10000"/>
                  </a:ext>
                </a:extLst>
              </a:tr>
              <a:tr h="1727675">
                <a:tc>
                  <a:txBody>
                    <a:bodyPr/>
                    <a:lstStyle/>
                    <a:p>
                      <a:pPr marL="0" lvl="0" indent="0" algn="l" rtl="0">
                        <a:spcBef>
                          <a:spcPts val="0"/>
                        </a:spcBef>
                        <a:spcAft>
                          <a:spcPts val="0"/>
                        </a:spcAft>
                        <a:buNone/>
                      </a:pPr>
                      <a:r>
                        <a:rPr lang="en" sz="800"/>
                        <a:t>[11]</a:t>
                      </a:r>
                      <a:endParaRPr sz="800"/>
                    </a:p>
                  </a:txBody>
                  <a:tcPr marL="91425" marR="91425" marT="91425" marB="91425"/>
                </a:tc>
                <a:tc>
                  <a:txBody>
                    <a:bodyPr/>
                    <a:lstStyle/>
                    <a:p>
                      <a:pPr marL="0" lvl="0" indent="0" algn="l" rtl="0">
                        <a:spcBef>
                          <a:spcPts val="0"/>
                        </a:spcBef>
                        <a:spcAft>
                          <a:spcPts val="0"/>
                        </a:spcAft>
                        <a:buNone/>
                      </a:pPr>
                      <a:r>
                        <a:rPr lang="en" sz="800"/>
                        <a:t>Alaql, A. M.</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Electroretinographic (ERG) Signal Processing</a:t>
                      </a:r>
                      <a:r>
                        <a:rPr lang="en" sz="800">
                          <a:solidFill>
                            <a:schemeClr val="dk1"/>
                          </a:solidFill>
                        </a:rPr>
                        <a:t>: The study focuses on various digital signal processing (DSP) techniques to analyze the ERG signal, such as Short Time Fourier Transform (STFT), Continuous Wavelet Transform (CWT), and Discrete Wavelet Transform (DWT).</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ERG Components</a:t>
                      </a:r>
                      <a:r>
                        <a:rPr lang="en" sz="800">
                          <a:solidFill>
                            <a:schemeClr val="dk1"/>
                          </a:solidFill>
                        </a:rPr>
                        <a:t>: The research identifies and analyzes different components of the ERG signal, including a-wave, b-wave, i-wave, Photopic Negative Response (PhNR), and Oscillatory Potentials (OPs).</a:t>
                      </a:r>
                      <a:endParaRPr sz="800">
                        <a:solidFill>
                          <a:schemeClr val="dk1"/>
                        </a:solidFill>
                      </a:endParaRPr>
                    </a:p>
                    <a:p>
                      <a:pPr marL="0" lvl="0" indent="0" algn="l" rtl="0">
                        <a:spcBef>
                          <a:spcPts val="0"/>
                        </a:spcBef>
                        <a:spcAft>
                          <a:spcPts val="0"/>
                        </a:spcAft>
                        <a:buNone/>
                      </a:pPr>
                      <a:r>
                        <a:rPr lang="en" sz="800" b="1">
                          <a:solidFill>
                            <a:schemeClr val="dk1"/>
                          </a:solidFill>
                        </a:rPr>
                        <a:t>ERG Models</a:t>
                      </a:r>
                      <a:r>
                        <a:rPr lang="en" sz="800">
                          <a:solidFill>
                            <a:schemeClr val="dk1"/>
                          </a:solidFill>
                        </a:rPr>
                        <a:t>: The study uses mathematical models to represent the ERG response, particularly focusing on Castro's model for a-wave and b-wave.</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Limited Sample Size</a:t>
                      </a:r>
                      <a:r>
                        <a:rPr lang="en" sz="800">
                          <a:solidFill>
                            <a:schemeClr val="dk1"/>
                          </a:solidFill>
                        </a:rPr>
                        <a:t>: The study's sample size is relatively small, and future research should include a larger and more diverse sample to validate the findings.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Need for Longitudinal Studies</a:t>
                      </a:r>
                      <a:r>
                        <a:rPr lang="en" sz="800">
                          <a:solidFill>
                            <a:schemeClr val="dk1"/>
                          </a:solidFill>
                        </a:rPr>
                        <a:t>: The study is cross-sectional, and longitudinal studies are needed to investigate temporal and causal relationships between ERG anomalies and retinal disorders.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Exploration of Additional DSP Techniques</a:t>
                      </a:r>
                      <a:r>
                        <a:rPr lang="en" sz="800">
                          <a:solidFill>
                            <a:schemeClr val="dk1"/>
                          </a:solidFill>
                        </a:rPr>
                        <a:t>: The study suggests that other DSP techniques and algorithms could be explored to improve the accuracy and efficiency of ERG signal analysis.</a:t>
                      </a:r>
                      <a:endParaRPr sz="800">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2107825">
                <a:tc>
                  <a:txBody>
                    <a:bodyPr/>
                    <a:lstStyle/>
                    <a:p>
                      <a:pPr marL="0" lvl="0" indent="0" algn="l" rtl="0">
                        <a:spcBef>
                          <a:spcPts val="0"/>
                        </a:spcBef>
                        <a:spcAft>
                          <a:spcPts val="0"/>
                        </a:spcAft>
                        <a:buNone/>
                      </a:pPr>
                      <a:r>
                        <a:rPr lang="en" sz="800"/>
                        <a:t>[12]</a:t>
                      </a:r>
                      <a:endParaRPr sz="800"/>
                    </a:p>
                  </a:txBody>
                  <a:tcPr marL="91425" marR="91425" marT="91425" marB="91425"/>
                </a:tc>
                <a:tc>
                  <a:txBody>
                    <a:bodyPr/>
                    <a:lstStyle/>
                    <a:p>
                      <a:pPr marL="0" lvl="0" indent="0" algn="l" rtl="0">
                        <a:spcBef>
                          <a:spcPts val="0"/>
                        </a:spcBef>
                        <a:spcAft>
                          <a:spcPts val="0"/>
                        </a:spcAft>
                        <a:buNone/>
                      </a:pPr>
                      <a:r>
                        <a:rPr lang="en" sz="800"/>
                        <a:t>Khalil, S. S., Tawfik, N. S., &amp; Spruit, M.</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Federated Learning in Mental Health</a:t>
                      </a:r>
                      <a:r>
                        <a:rPr lang="en" sz="800">
                          <a:solidFill>
                            <a:schemeClr val="dk1"/>
                          </a:solidFill>
                        </a:rPr>
                        <a:t>: The study explores the potential of federated learning (FL) in mental health research, highlighting its ability to improve the detection, diagnosis, and treatment of mental disorders while preserving patient privacy.</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Privacy and Security</a:t>
                      </a:r>
                      <a:r>
                        <a:rPr lang="en" sz="800">
                          <a:solidFill>
                            <a:schemeClr val="dk1"/>
                          </a:solidFill>
                        </a:rPr>
                        <a:t>: The study emphasizes the importance of privacy and security in mental health research, noting that FL allows multiple devices to train a shared model without exchanging raw data.</a:t>
                      </a:r>
                      <a:endParaRPr sz="800">
                        <a:solidFill>
                          <a:schemeClr val="dk1"/>
                        </a:solidFill>
                      </a:endParaRPr>
                    </a:p>
                    <a:p>
                      <a:pPr marL="0" lvl="0" indent="0" algn="l" rtl="0">
                        <a:spcBef>
                          <a:spcPts val="0"/>
                        </a:spcBef>
                        <a:spcAft>
                          <a:spcPts val="0"/>
                        </a:spcAft>
                        <a:buNone/>
                      </a:pPr>
                      <a:r>
                        <a:rPr lang="en" sz="800" b="1">
                          <a:solidFill>
                            <a:schemeClr val="dk1"/>
                          </a:solidFill>
                        </a:rPr>
                        <a:t>Diverse Data Sources</a:t>
                      </a:r>
                      <a:r>
                        <a:rPr lang="en" sz="800">
                          <a:solidFill>
                            <a:schemeClr val="dk1"/>
                          </a:solidFill>
                        </a:rPr>
                        <a:t>: The study reviews recent studies that have utilized FL in the psychiatric domain, covering multiple data resources and different machine-learning techniques.</a:t>
                      </a:r>
                      <a:endParaRPr sz="800" b="1">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Need for Standardization</a:t>
                      </a:r>
                      <a:r>
                        <a:rPr lang="en" sz="800">
                          <a:solidFill>
                            <a:schemeClr val="dk1"/>
                          </a:solidFill>
                        </a:rPr>
                        <a:t>: The study identifies a lack of standardization in FL methodologies, which can hinder the reproducibility and comparability of results.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Scalability Challenges</a:t>
                      </a:r>
                      <a:r>
                        <a:rPr lang="en" sz="800">
                          <a:solidFill>
                            <a:schemeClr val="dk1"/>
                          </a:solidFill>
                        </a:rPr>
                        <a:t>: The study notes that scalability remains a challenge in FL, particularly when dealing with large and diverse datasets.</a:t>
                      </a:r>
                      <a:endParaRPr sz="800">
                        <a:solidFill>
                          <a:schemeClr val="dk1"/>
                        </a:solidFill>
                      </a:endParaRPr>
                    </a:p>
                    <a:p>
                      <a:pPr marL="0" lvl="0" indent="0" algn="l" rtl="0">
                        <a:spcBef>
                          <a:spcPts val="0"/>
                        </a:spcBef>
                        <a:spcAft>
                          <a:spcPts val="0"/>
                        </a:spcAft>
                        <a:buNone/>
                      </a:pPr>
                      <a:r>
                        <a:rPr lang="en" sz="800" b="1">
                          <a:solidFill>
                            <a:schemeClr val="dk1"/>
                          </a:solidFill>
                        </a:rPr>
                        <a:t>Integration with Clinical Practice</a:t>
                      </a:r>
                      <a:r>
                        <a:rPr lang="en" sz="800">
                          <a:solidFill>
                            <a:schemeClr val="dk1"/>
                          </a:solidFill>
                        </a:rPr>
                        <a:t>: The study suggests that more research is needed to integrate FL into clinical practice, ensuring that the technology can be effectively used by healthcare professionals.</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b="1">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aphicFrame>
        <p:nvGraphicFramePr>
          <p:cNvPr id="102" name="Google Shape;102;p22"/>
          <p:cNvGraphicFramePr/>
          <p:nvPr/>
        </p:nvGraphicFramePr>
        <p:xfrm>
          <a:off x="810450" y="174300"/>
          <a:ext cx="7523100" cy="4339610"/>
        </p:xfrm>
        <a:graphic>
          <a:graphicData uri="http://schemas.openxmlformats.org/drawingml/2006/table">
            <a:tbl>
              <a:tblPr>
                <a:noFill/>
                <a:tableStyleId>{867E268F-E538-4864-873B-33647DA6FE83}</a:tableStyleId>
              </a:tblPr>
              <a:tblGrid>
                <a:gridCol w="881350">
                  <a:extLst>
                    <a:ext uri="{9D8B030D-6E8A-4147-A177-3AD203B41FA5}">
                      <a16:colId xmlns:a16="http://schemas.microsoft.com/office/drawing/2014/main" val="20000"/>
                    </a:ext>
                  </a:extLst>
                </a:gridCol>
                <a:gridCol w="1047950">
                  <a:extLst>
                    <a:ext uri="{9D8B030D-6E8A-4147-A177-3AD203B41FA5}">
                      <a16:colId xmlns:a16="http://schemas.microsoft.com/office/drawing/2014/main" val="20001"/>
                    </a:ext>
                  </a:extLst>
                </a:gridCol>
                <a:gridCol w="2796900">
                  <a:extLst>
                    <a:ext uri="{9D8B030D-6E8A-4147-A177-3AD203B41FA5}">
                      <a16:colId xmlns:a16="http://schemas.microsoft.com/office/drawing/2014/main" val="20002"/>
                    </a:ext>
                  </a:extLst>
                </a:gridCol>
                <a:gridCol w="2796900">
                  <a:extLst>
                    <a:ext uri="{9D8B030D-6E8A-4147-A177-3AD203B41FA5}">
                      <a16:colId xmlns:a16="http://schemas.microsoft.com/office/drawing/2014/main" val="20003"/>
                    </a:ext>
                  </a:extLst>
                </a:gridCol>
              </a:tblGrid>
              <a:tr h="463975">
                <a:tc>
                  <a:txBody>
                    <a:bodyPr/>
                    <a:lstStyle/>
                    <a:p>
                      <a:pPr marL="0" lvl="0" indent="0" algn="l" rtl="0">
                        <a:spcBef>
                          <a:spcPts val="0"/>
                        </a:spcBef>
                        <a:spcAft>
                          <a:spcPts val="0"/>
                        </a:spcAft>
                        <a:buNone/>
                      </a:pPr>
                      <a:r>
                        <a:rPr lang="en" sz="900" b="1"/>
                        <a:t>Reference No.</a:t>
                      </a:r>
                      <a:endParaRPr sz="900" b="1"/>
                    </a:p>
                  </a:txBody>
                  <a:tcPr marL="91425" marR="91425" marT="91425" marB="91425"/>
                </a:tc>
                <a:tc>
                  <a:txBody>
                    <a:bodyPr/>
                    <a:lstStyle/>
                    <a:p>
                      <a:pPr marL="0" lvl="0" indent="0" algn="l" rtl="0">
                        <a:spcBef>
                          <a:spcPts val="0"/>
                        </a:spcBef>
                        <a:spcAft>
                          <a:spcPts val="0"/>
                        </a:spcAft>
                        <a:buNone/>
                      </a:pPr>
                      <a:r>
                        <a:rPr lang="en" sz="900" b="1"/>
                        <a:t>Authors</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Themes Discovered in Review</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Identification of Gaps based on Current Scenario/Industry Trends</a:t>
                      </a:r>
                      <a:endParaRPr sz="900" b="1"/>
                    </a:p>
                  </a:txBody>
                  <a:tcPr marL="91425" marR="91425" marT="91425" marB="91425"/>
                </a:tc>
                <a:extLst>
                  <a:ext uri="{0D108BD9-81ED-4DB2-BD59-A6C34878D82A}">
                    <a16:rowId xmlns:a16="http://schemas.microsoft.com/office/drawing/2014/main" val="10000"/>
                  </a:ext>
                </a:extLst>
              </a:tr>
              <a:tr h="1727675">
                <a:tc>
                  <a:txBody>
                    <a:bodyPr/>
                    <a:lstStyle/>
                    <a:p>
                      <a:pPr marL="0" lvl="0" indent="0" algn="l" rtl="0">
                        <a:spcBef>
                          <a:spcPts val="0"/>
                        </a:spcBef>
                        <a:spcAft>
                          <a:spcPts val="0"/>
                        </a:spcAft>
                        <a:buNone/>
                      </a:pPr>
                      <a:r>
                        <a:rPr lang="en" sz="800"/>
                        <a:t>[13]</a:t>
                      </a:r>
                      <a:endParaRPr sz="800"/>
                    </a:p>
                  </a:txBody>
                  <a:tcPr marL="91425" marR="91425" marT="91425" marB="91425"/>
                </a:tc>
                <a:tc>
                  <a:txBody>
                    <a:bodyPr/>
                    <a:lstStyle/>
                    <a:p>
                      <a:pPr marL="0" lvl="0" indent="0" algn="l" rtl="0">
                        <a:spcBef>
                          <a:spcPts val="0"/>
                        </a:spcBef>
                        <a:spcAft>
                          <a:spcPts val="0"/>
                        </a:spcAft>
                        <a:buNone/>
                      </a:pPr>
                      <a:r>
                        <a:rPr lang="en" sz="800"/>
                        <a:t>Hallaj, S., Chuter, B. G., Lieu, A. C., Singh, P., Kalpathy-Cramer, J., Xu, B. Y., Christopher, M., Zangwill, L. M., Weinreb, R. N., &amp; Baxter, S. L.</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Federated Learning in Glaucoma</a:t>
                      </a:r>
                      <a:r>
                        <a:rPr lang="en" sz="800">
                          <a:solidFill>
                            <a:schemeClr val="dk1"/>
                          </a:solidFill>
                        </a:rPr>
                        <a:t>: The study explores the application of federated learning (FL) in glaucoma research, highlighting its potential to enhance the detection, diagnosis, and management of glaucoma while preserving patient privacy.</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Privacy and Security</a:t>
                      </a:r>
                      <a:r>
                        <a:rPr lang="en" sz="800">
                          <a:solidFill>
                            <a:schemeClr val="dk1"/>
                          </a:solidFill>
                        </a:rPr>
                        <a:t>: The study emphasizes the importance of privacy and security in glaucoma research, noting that FL allows multiple institutions to collaborate without sharing raw data.</a:t>
                      </a:r>
                      <a:endParaRPr sz="800">
                        <a:solidFill>
                          <a:schemeClr val="dk1"/>
                        </a:solidFill>
                      </a:endParaRPr>
                    </a:p>
                    <a:p>
                      <a:pPr marL="0" lvl="0" indent="0" algn="l" rtl="0">
                        <a:spcBef>
                          <a:spcPts val="0"/>
                        </a:spcBef>
                        <a:spcAft>
                          <a:spcPts val="0"/>
                        </a:spcAft>
                        <a:buNone/>
                      </a:pPr>
                      <a:r>
                        <a:rPr lang="en" sz="800" b="1">
                          <a:solidFill>
                            <a:schemeClr val="dk1"/>
                          </a:solidFill>
                        </a:rPr>
                        <a:t>Diverse Data Sources</a:t>
                      </a:r>
                      <a:r>
                        <a:rPr lang="en" sz="800">
                          <a:solidFill>
                            <a:schemeClr val="dk1"/>
                          </a:solidFill>
                        </a:rPr>
                        <a:t>: The study reviews recent studies that have utilized FL in glaucoma research, covering multiple data sources and different machine-learning techniques.</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Need for Standardization</a:t>
                      </a:r>
                      <a:r>
                        <a:rPr lang="en" sz="800">
                          <a:solidFill>
                            <a:schemeClr val="dk1"/>
                          </a:solidFill>
                        </a:rPr>
                        <a:t>: The study identifies a lack of standardization in FL methodologies, which can hinder the reproducibility and comparability of results.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Scalability Challenges</a:t>
                      </a:r>
                      <a:r>
                        <a:rPr lang="en" sz="800">
                          <a:solidFill>
                            <a:schemeClr val="dk1"/>
                          </a:solidFill>
                        </a:rPr>
                        <a:t>: The study notes that scalability remains a challenge in FL, particularly when dealing with large and diverse datasets.</a:t>
                      </a:r>
                      <a:endParaRPr sz="800">
                        <a:solidFill>
                          <a:schemeClr val="dk1"/>
                        </a:solidFill>
                      </a:endParaRPr>
                    </a:p>
                    <a:p>
                      <a:pPr marL="0" lvl="0" indent="0" algn="l" rtl="0">
                        <a:spcBef>
                          <a:spcPts val="0"/>
                        </a:spcBef>
                        <a:spcAft>
                          <a:spcPts val="0"/>
                        </a:spcAft>
                        <a:buNone/>
                      </a:pPr>
                      <a:r>
                        <a:rPr lang="en" sz="800" b="1">
                          <a:solidFill>
                            <a:schemeClr val="dk1"/>
                          </a:solidFill>
                        </a:rPr>
                        <a:t>Integration with Clinical Practice</a:t>
                      </a:r>
                      <a:r>
                        <a:rPr lang="en" sz="800">
                          <a:solidFill>
                            <a:schemeClr val="dk1"/>
                          </a:solidFill>
                        </a:rPr>
                        <a:t>: The study suggests that more research is needed to integrate FL into clinical practice, ensuring that the technology can be effectively used by healthcare professionals.</a:t>
                      </a:r>
                      <a:endParaRPr/>
                    </a:p>
                  </a:txBody>
                  <a:tcPr marL="91425" marR="91425" marT="91425" marB="91425"/>
                </a:tc>
                <a:extLst>
                  <a:ext uri="{0D108BD9-81ED-4DB2-BD59-A6C34878D82A}">
                    <a16:rowId xmlns:a16="http://schemas.microsoft.com/office/drawing/2014/main" val="10001"/>
                  </a:ext>
                </a:extLst>
              </a:tr>
              <a:tr h="2107825">
                <a:tc>
                  <a:txBody>
                    <a:bodyPr/>
                    <a:lstStyle/>
                    <a:p>
                      <a:pPr marL="0" lvl="0" indent="0" algn="l" rtl="0">
                        <a:spcBef>
                          <a:spcPts val="0"/>
                        </a:spcBef>
                        <a:spcAft>
                          <a:spcPts val="0"/>
                        </a:spcAft>
                        <a:buNone/>
                      </a:pPr>
                      <a:r>
                        <a:rPr lang="en" sz="800"/>
                        <a:t>[14]</a:t>
                      </a:r>
                      <a:endParaRPr sz="800"/>
                    </a:p>
                  </a:txBody>
                  <a:tcPr marL="91425" marR="91425" marT="91425" marB="91425"/>
                </a:tc>
                <a:tc>
                  <a:txBody>
                    <a:bodyPr/>
                    <a:lstStyle/>
                    <a:p>
                      <a:pPr marL="0" lvl="0" indent="0" algn="l" rtl="0">
                        <a:spcBef>
                          <a:spcPts val="0"/>
                        </a:spcBef>
                        <a:spcAft>
                          <a:spcPts val="0"/>
                        </a:spcAft>
                        <a:buNone/>
                      </a:pPr>
                      <a:r>
                        <a:rPr lang="en" sz="800"/>
                        <a:t>Xu, J., Glicksberg, B. S., Su, C., Walker, P., Bian, J., &amp; Wang, F.</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Federated Learning in Healthcare</a:t>
                      </a:r>
                      <a:r>
                        <a:rPr lang="en" sz="800">
                          <a:solidFill>
                            <a:schemeClr val="dk1"/>
                          </a:solidFill>
                        </a:rPr>
                        <a:t>: The study explores the application of federated learning (FL) in healthcare informatics, highlighting its potential to improve the detection, diagnosis, and treatment of various health conditions while preserving patient privacy.</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Privacy and Security</a:t>
                      </a:r>
                      <a:r>
                        <a:rPr lang="en" sz="800">
                          <a:solidFill>
                            <a:schemeClr val="dk1"/>
                          </a:solidFill>
                        </a:rPr>
                        <a:t>: The study emphasizes the importance of privacy and security in healthcare research, noting that FL allows multiple institutions to collaborate without sharing raw data.</a:t>
                      </a:r>
                      <a:endParaRPr sz="800">
                        <a:solidFill>
                          <a:schemeClr val="dk1"/>
                        </a:solidFill>
                      </a:endParaRPr>
                    </a:p>
                    <a:p>
                      <a:pPr marL="0" lvl="0" indent="0" algn="l" rtl="0">
                        <a:spcBef>
                          <a:spcPts val="0"/>
                        </a:spcBef>
                        <a:spcAft>
                          <a:spcPts val="0"/>
                        </a:spcAft>
                        <a:buNone/>
                      </a:pPr>
                      <a:r>
                        <a:rPr lang="en" sz="800" b="1">
                          <a:solidFill>
                            <a:schemeClr val="dk1"/>
                          </a:solidFill>
                        </a:rPr>
                        <a:t>Diverse Data Sources</a:t>
                      </a:r>
                      <a:r>
                        <a:rPr lang="en" sz="800">
                          <a:solidFill>
                            <a:schemeClr val="dk1"/>
                          </a:solidFill>
                        </a:rPr>
                        <a:t>: The study reviews recent studies that have utilized FL in the healthcare domain, covering multiple data sources and different machine-learning techniques.</a:t>
                      </a:r>
                      <a:endParaRPr sz="800" b="1">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Need for Standardization</a:t>
                      </a:r>
                      <a:r>
                        <a:rPr lang="en" sz="800">
                          <a:solidFill>
                            <a:schemeClr val="dk1"/>
                          </a:solidFill>
                        </a:rPr>
                        <a:t>: The study identifies a lack of standardization in FL methodologies, which can hinder the reproducibility and comparability of results.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Scalability Challenges</a:t>
                      </a:r>
                      <a:r>
                        <a:rPr lang="en" sz="800">
                          <a:solidFill>
                            <a:schemeClr val="dk1"/>
                          </a:solidFill>
                        </a:rPr>
                        <a:t>: The study notes that scalability remains a challenge in FL, particularly when dealing with large and diverse datasets.</a:t>
                      </a:r>
                      <a:endParaRPr sz="800">
                        <a:solidFill>
                          <a:schemeClr val="dk1"/>
                        </a:solidFill>
                      </a:endParaRPr>
                    </a:p>
                    <a:p>
                      <a:pPr marL="0" lvl="0" indent="0" algn="l" rtl="0">
                        <a:spcBef>
                          <a:spcPts val="0"/>
                        </a:spcBef>
                        <a:spcAft>
                          <a:spcPts val="0"/>
                        </a:spcAft>
                        <a:buNone/>
                      </a:pPr>
                      <a:r>
                        <a:rPr lang="en" sz="800" b="1">
                          <a:solidFill>
                            <a:schemeClr val="dk1"/>
                          </a:solidFill>
                        </a:rPr>
                        <a:t>Integration with Clinical Practice</a:t>
                      </a:r>
                      <a:r>
                        <a:rPr lang="en" sz="800">
                          <a:solidFill>
                            <a:schemeClr val="dk1"/>
                          </a:solidFill>
                        </a:rPr>
                        <a:t>: The study suggests that more research is needed to integrate FL into clinical practice, ensuring that the technology can be effectively used by healthcare professionals.</a:t>
                      </a:r>
                      <a:endParaRPr sz="800" b="1">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aphicFrame>
        <p:nvGraphicFramePr>
          <p:cNvPr id="107" name="Google Shape;107;p23"/>
          <p:cNvGraphicFramePr/>
          <p:nvPr/>
        </p:nvGraphicFramePr>
        <p:xfrm>
          <a:off x="810450" y="174300"/>
          <a:ext cx="7523100" cy="4339610"/>
        </p:xfrm>
        <a:graphic>
          <a:graphicData uri="http://schemas.openxmlformats.org/drawingml/2006/table">
            <a:tbl>
              <a:tblPr>
                <a:noFill/>
                <a:tableStyleId>{867E268F-E538-4864-873B-33647DA6FE83}</a:tableStyleId>
              </a:tblPr>
              <a:tblGrid>
                <a:gridCol w="881350">
                  <a:extLst>
                    <a:ext uri="{9D8B030D-6E8A-4147-A177-3AD203B41FA5}">
                      <a16:colId xmlns:a16="http://schemas.microsoft.com/office/drawing/2014/main" val="20000"/>
                    </a:ext>
                  </a:extLst>
                </a:gridCol>
                <a:gridCol w="1047950">
                  <a:extLst>
                    <a:ext uri="{9D8B030D-6E8A-4147-A177-3AD203B41FA5}">
                      <a16:colId xmlns:a16="http://schemas.microsoft.com/office/drawing/2014/main" val="20001"/>
                    </a:ext>
                  </a:extLst>
                </a:gridCol>
                <a:gridCol w="2796900">
                  <a:extLst>
                    <a:ext uri="{9D8B030D-6E8A-4147-A177-3AD203B41FA5}">
                      <a16:colId xmlns:a16="http://schemas.microsoft.com/office/drawing/2014/main" val="20002"/>
                    </a:ext>
                  </a:extLst>
                </a:gridCol>
                <a:gridCol w="2796900">
                  <a:extLst>
                    <a:ext uri="{9D8B030D-6E8A-4147-A177-3AD203B41FA5}">
                      <a16:colId xmlns:a16="http://schemas.microsoft.com/office/drawing/2014/main" val="20003"/>
                    </a:ext>
                  </a:extLst>
                </a:gridCol>
              </a:tblGrid>
              <a:tr h="463975">
                <a:tc>
                  <a:txBody>
                    <a:bodyPr/>
                    <a:lstStyle/>
                    <a:p>
                      <a:pPr marL="0" lvl="0" indent="0" algn="l" rtl="0">
                        <a:spcBef>
                          <a:spcPts val="0"/>
                        </a:spcBef>
                        <a:spcAft>
                          <a:spcPts val="0"/>
                        </a:spcAft>
                        <a:buNone/>
                      </a:pPr>
                      <a:r>
                        <a:rPr lang="en" sz="900" b="1"/>
                        <a:t>Reference No.</a:t>
                      </a:r>
                      <a:endParaRPr sz="900" b="1"/>
                    </a:p>
                  </a:txBody>
                  <a:tcPr marL="91425" marR="91425" marT="91425" marB="91425"/>
                </a:tc>
                <a:tc>
                  <a:txBody>
                    <a:bodyPr/>
                    <a:lstStyle/>
                    <a:p>
                      <a:pPr marL="0" lvl="0" indent="0" algn="l" rtl="0">
                        <a:spcBef>
                          <a:spcPts val="0"/>
                        </a:spcBef>
                        <a:spcAft>
                          <a:spcPts val="0"/>
                        </a:spcAft>
                        <a:buNone/>
                      </a:pPr>
                      <a:r>
                        <a:rPr lang="en" sz="900" b="1"/>
                        <a:t>Authors</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Themes Discovered in Review</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Identification of Gaps based on Current Scenario/Industry Trends</a:t>
                      </a:r>
                      <a:endParaRPr sz="900" b="1"/>
                    </a:p>
                  </a:txBody>
                  <a:tcPr marL="91425" marR="91425" marT="91425" marB="91425"/>
                </a:tc>
                <a:extLst>
                  <a:ext uri="{0D108BD9-81ED-4DB2-BD59-A6C34878D82A}">
                    <a16:rowId xmlns:a16="http://schemas.microsoft.com/office/drawing/2014/main" val="10000"/>
                  </a:ext>
                </a:extLst>
              </a:tr>
              <a:tr h="1727675">
                <a:tc>
                  <a:txBody>
                    <a:bodyPr/>
                    <a:lstStyle/>
                    <a:p>
                      <a:pPr marL="0" lvl="0" indent="0" algn="l" rtl="0">
                        <a:spcBef>
                          <a:spcPts val="0"/>
                        </a:spcBef>
                        <a:spcAft>
                          <a:spcPts val="0"/>
                        </a:spcAft>
                        <a:buNone/>
                      </a:pPr>
                      <a:r>
                        <a:rPr lang="en" sz="800"/>
                        <a:t>[15]</a:t>
                      </a:r>
                      <a:endParaRPr sz="800"/>
                    </a:p>
                  </a:txBody>
                  <a:tcPr marL="91425" marR="91425" marT="91425" marB="91425"/>
                </a:tc>
                <a:tc>
                  <a:txBody>
                    <a:bodyPr/>
                    <a:lstStyle/>
                    <a:p>
                      <a:pPr marL="0" lvl="0" indent="0" algn="l" rtl="0">
                        <a:spcBef>
                          <a:spcPts val="0"/>
                        </a:spcBef>
                        <a:spcAft>
                          <a:spcPts val="0"/>
                        </a:spcAft>
                        <a:buNone/>
                      </a:pPr>
                      <a:r>
                        <a:rPr lang="en" sz="800"/>
                        <a:t>Kumar, Y., &amp; Singla, R.</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Federated Learning in Healthcare</a:t>
                      </a:r>
                      <a:r>
                        <a:rPr lang="en" sz="800">
                          <a:solidFill>
                            <a:schemeClr val="dk1"/>
                          </a:solidFill>
                        </a:rPr>
                        <a:t>: The study explores the application of federated learning (FL) in healthcare, highlighting its potential to improve the detection, diagnosis, and treatment of various health conditions while preserving patient privacy.</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Privacy and Security</a:t>
                      </a:r>
                      <a:r>
                        <a:rPr lang="en" sz="800">
                          <a:solidFill>
                            <a:schemeClr val="dk1"/>
                          </a:solidFill>
                        </a:rPr>
                        <a:t>: The study emphasizes the importance of privacy and security in healthcare research, noting that FL allows multiple institutions to collaborate without sharing raw data.</a:t>
                      </a:r>
                      <a:endParaRPr sz="800">
                        <a:solidFill>
                          <a:schemeClr val="dk1"/>
                        </a:solidFill>
                      </a:endParaRPr>
                    </a:p>
                    <a:p>
                      <a:pPr marL="0" lvl="0" indent="0" algn="l" rtl="0">
                        <a:spcBef>
                          <a:spcPts val="0"/>
                        </a:spcBef>
                        <a:spcAft>
                          <a:spcPts val="0"/>
                        </a:spcAft>
                        <a:buNone/>
                      </a:pPr>
                      <a:r>
                        <a:rPr lang="en" sz="800" b="1">
                          <a:solidFill>
                            <a:schemeClr val="dk1"/>
                          </a:solidFill>
                        </a:rPr>
                        <a:t>Diverse Data Sources</a:t>
                      </a:r>
                      <a:r>
                        <a:rPr lang="en" sz="800">
                          <a:solidFill>
                            <a:schemeClr val="dk1"/>
                          </a:solidFill>
                        </a:rPr>
                        <a:t>: The study reviews recent studies that have utilized FL in the healthcare domain, covering multiple data sources and different machine-learning techniques.</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Need for Standardization</a:t>
                      </a:r>
                      <a:r>
                        <a:rPr lang="en" sz="800">
                          <a:solidFill>
                            <a:schemeClr val="dk1"/>
                          </a:solidFill>
                        </a:rPr>
                        <a:t>: The study identifies a lack of standardization in FL methodologies, which can hinder the reproducibility and comparability of results.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Scalability Challenges</a:t>
                      </a:r>
                      <a:r>
                        <a:rPr lang="en" sz="800">
                          <a:solidFill>
                            <a:schemeClr val="dk1"/>
                          </a:solidFill>
                        </a:rPr>
                        <a:t>: The study notes that scalability remains a challenge in FL, particularly when dealing with large and diverse datasets.</a:t>
                      </a:r>
                      <a:endParaRPr sz="800">
                        <a:solidFill>
                          <a:schemeClr val="dk1"/>
                        </a:solidFill>
                      </a:endParaRPr>
                    </a:p>
                    <a:p>
                      <a:pPr marL="0" lvl="0" indent="0" algn="l" rtl="0">
                        <a:spcBef>
                          <a:spcPts val="0"/>
                        </a:spcBef>
                        <a:spcAft>
                          <a:spcPts val="0"/>
                        </a:spcAft>
                        <a:buNone/>
                      </a:pPr>
                      <a:r>
                        <a:rPr lang="en" sz="800" b="1">
                          <a:solidFill>
                            <a:schemeClr val="dk1"/>
                          </a:solidFill>
                        </a:rPr>
                        <a:t>Integration with Clinical Practice</a:t>
                      </a:r>
                      <a:r>
                        <a:rPr lang="en" sz="800">
                          <a:solidFill>
                            <a:schemeClr val="dk1"/>
                          </a:solidFill>
                        </a:rPr>
                        <a:t>: The study suggests that more research is needed to integrate FL into clinical practice, ensuring that the technology can be effectively used by healthcare professionals.</a:t>
                      </a:r>
                      <a:endParaRPr/>
                    </a:p>
                  </a:txBody>
                  <a:tcPr marL="91425" marR="91425" marT="91425" marB="91425"/>
                </a:tc>
                <a:extLst>
                  <a:ext uri="{0D108BD9-81ED-4DB2-BD59-A6C34878D82A}">
                    <a16:rowId xmlns:a16="http://schemas.microsoft.com/office/drawing/2014/main" val="10001"/>
                  </a:ext>
                </a:extLst>
              </a:tr>
              <a:tr h="2107825">
                <a:tc>
                  <a:txBody>
                    <a:bodyPr/>
                    <a:lstStyle/>
                    <a:p>
                      <a:pPr marL="0" lvl="0" indent="0" algn="l" rtl="0">
                        <a:spcBef>
                          <a:spcPts val="0"/>
                        </a:spcBef>
                        <a:spcAft>
                          <a:spcPts val="0"/>
                        </a:spcAft>
                        <a:buNone/>
                      </a:pPr>
                      <a:r>
                        <a:rPr lang="en" sz="800"/>
                        <a:t>[16]</a:t>
                      </a:r>
                      <a:endParaRPr sz="800"/>
                    </a:p>
                  </a:txBody>
                  <a:tcPr marL="91425" marR="91425" marT="91425" marB="91425"/>
                </a:tc>
                <a:tc>
                  <a:txBody>
                    <a:bodyPr/>
                    <a:lstStyle/>
                    <a:p>
                      <a:pPr marL="0" lvl="0" indent="0" algn="l" rtl="0">
                        <a:spcBef>
                          <a:spcPts val="0"/>
                        </a:spcBef>
                        <a:spcAft>
                          <a:spcPts val="0"/>
                        </a:spcAft>
                        <a:buNone/>
                      </a:pPr>
                      <a:r>
                        <a:rPr lang="en" sz="800"/>
                        <a:t>Thummisetti, B. S. P., &amp; Atluri, H.</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Federated Learning in Healthcare</a:t>
                      </a:r>
                      <a:r>
                        <a:rPr lang="en" sz="800">
                          <a:solidFill>
                            <a:schemeClr val="dk1"/>
                          </a:solidFill>
                        </a:rPr>
                        <a:t>: The study explores the transformative potential of federated learning (FL) in healthcare informatics, emphasizing its role in balancing advancements with privacy and security imperatives.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Privacy and Security Mechanisms</a:t>
                      </a:r>
                      <a:r>
                        <a:rPr lang="en" sz="800">
                          <a:solidFill>
                            <a:schemeClr val="dk1"/>
                          </a:solidFill>
                        </a:rPr>
                        <a:t>: The study highlights the importance of secure aggregation, differential privacy, and encryption protocols in FL to preserve data privacy.</a:t>
                      </a:r>
                      <a:endParaRPr sz="800">
                        <a:solidFill>
                          <a:schemeClr val="dk1"/>
                        </a:solidFill>
                      </a:endParaRPr>
                    </a:p>
                    <a:p>
                      <a:pPr marL="0" lvl="0" indent="0" algn="l" rtl="0">
                        <a:spcBef>
                          <a:spcPts val="0"/>
                        </a:spcBef>
                        <a:spcAft>
                          <a:spcPts val="0"/>
                        </a:spcAft>
                        <a:buNone/>
                      </a:pPr>
                      <a:r>
                        <a:rPr lang="en" sz="800" b="1">
                          <a:solidFill>
                            <a:schemeClr val="dk1"/>
                          </a:solidFill>
                        </a:rPr>
                        <a:t>Practical Applicability</a:t>
                      </a:r>
                      <a:r>
                        <a:rPr lang="en" sz="800">
                          <a:solidFill>
                            <a:schemeClr val="dk1"/>
                          </a:solidFill>
                        </a:rPr>
                        <a:t>: The study reviews real-world implementations and case studies, underscoring the practical applicability of FL in healthcare while addressing ethical implications and regulatory considerations.</a:t>
                      </a:r>
                      <a:endParaRPr sz="800" b="1">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Need for Standardization</a:t>
                      </a:r>
                      <a:r>
                        <a:rPr lang="en" sz="800">
                          <a:solidFill>
                            <a:schemeClr val="dk1"/>
                          </a:solidFill>
                        </a:rPr>
                        <a:t>: The study identifies a lack of standardization in FL methodologies, which can hinder the reproducibility and comparability of results.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Scalability Challenges</a:t>
                      </a:r>
                      <a:r>
                        <a:rPr lang="en" sz="800">
                          <a:solidFill>
                            <a:schemeClr val="dk1"/>
                          </a:solidFill>
                        </a:rPr>
                        <a:t>: The study notes that scalability remains a challenge in FL, particularly when dealing with large and diverse datasets.</a:t>
                      </a:r>
                      <a:endParaRPr sz="800">
                        <a:solidFill>
                          <a:schemeClr val="dk1"/>
                        </a:solidFill>
                      </a:endParaRPr>
                    </a:p>
                    <a:p>
                      <a:pPr marL="0" lvl="0" indent="0" algn="l" rtl="0">
                        <a:spcBef>
                          <a:spcPts val="0"/>
                        </a:spcBef>
                        <a:spcAft>
                          <a:spcPts val="0"/>
                        </a:spcAft>
                        <a:buNone/>
                      </a:pPr>
                      <a:r>
                        <a:rPr lang="en" sz="800" b="1">
                          <a:solidFill>
                            <a:schemeClr val="dk1"/>
                          </a:solidFill>
                        </a:rPr>
                        <a:t>Integration with Clinical Practice</a:t>
                      </a:r>
                      <a:r>
                        <a:rPr lang="en" sz="800">
                          <a:solidFill>
                            <a:schemeClr val="dk1"/>
                          </a:solidFill>
                        </a:rPr>
                        <a:t>: The study suggests that more research is needed to integrate FL into clinical practice, ensuring that the technology can be effectively used by healthcare professionals.</a:t>
                      </a:r>
                      <a:endParaRPr sz="800" b="1">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a:t>
            </a:r>
            <a:endParaRPr/>
          </a:p>
        </p:txBody>
      </p:sp>
      <p:sp>
        <p:nvSpPr>
          <p:cNvPr id="113" name="Google Shape;113;p24"/>
          <p:cNvSpPr txBox="1">
            <a:spLocks noGrp="1"/>
          </p:cNvSpPr>
          <p:nvPr>
            <p:ph type="body" idx="1"/>
          </p:nvPr>
        </p:nvSpPr>
        <p:spPr>
          <a:xfrm>
            <a:off x="311700" y="1152475"/>
            <a:ext cx="8520600" cy="1540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sz="1100">
                <a:solidFill>
                  <a:schemeClr val="dk1"/>
                </a:solidFill>
              </a:rPr>
              <a:t>Traditional diagnostic methods for mental illnesses like schizophrenia, depression, and bipolar disorder rely on subjective clinical interviews, leading to inconsistent signs, delayed, or incorrect diagnoses. Shared features among disorders further complicate precise identification and treatment. Electroretinography (ERG) offers a non-invasive biomarker linked to brain function, yet its application in psychiatry remains underdeveloped due to challenges like insufficient data for diagnostic correlations, lack of accuracy in capturing subtle retinal changes, and the need for advanced computational models to analyze high-dimensional ERG data. Developing an objective ERG-based diagnostic system, particularly for vulnerable groups like college students, is essential for early detection, personalized treatment, and improved mental health outcomes.</a:t>
            </a:r>
            <a:endParaRPr sz="1100">
              <a:solidFill>
                <a:schemeClr val="dk1"/>
              </a:solidFill>
            </a:endParaRPr>
          </a:p>
        </p:txBody>
      </p:sp>
      <p:pic>
        <p:nvPicPr>
          <p:cNvPr id="114" name="Google Shape;114;p24"/>
          <p:cNvPicPr preferRelativeResize="0"/>
          <p:nvPr/>
        </p:nvPicPr>
        <p:blipFill>
          <a:blip r:embed="rId3">
            <a:alphaModFix/>
          </a:blip>
          <a:stretch>
            <a:fillRect/>
          </a:stretch>
        </p:blipFill>
        <p:spPr>
          <a:xfrm>
            <a:off x="881152" y="2723575"/>
            <a:ext cx="2506854" cy="1997125"/>
          </a:xfrm>
          <a:prstGeom prst="rect">
            <a:avLst/>
          </a:prstGeom>
          <a:noFill/>
          <a:ln>
            <a:noFill/>
          </a:ln>
        </p:spPr>
      </p:pic>
      <p:sp>
        <p:nvSpPr>
          <p:cNvPr id="115" name="Google Shape;115;p24"/>
          <p:cNvSpPr/>
          <p:nvPr/>
        </p:nvSpPr>
        <p:spPr>
          <a:xfrm>
            <a:off x="3708263" y="3516938"/>
            <a:ext cx="699300" cy="34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 name="Google Shape;116;p24"/>
          <p:cNvSpPr txBox="1"/>
          <p:nvPr/>
        </p:nvSpPr>
        <p:spPr>
          <a:xfrm>
            <a:off x="1296675" y="4751000"/>
            <a:ext cx="16758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900">
                <a:solidFill>
                  <a:schemeClr val="dk1"/>
                </a:solidFill>
              </a:rPr>
              <a:t>Subjective clinical interviews</a:t>
            </a:r>
            <a:endParaRPr sz="900">
              <a:solidFill>
                <a:schemeClr val="dk2"/>
              </a:solidFill>
            </a:endParaRPr>
          </a:p>
        </p:txBody>
      </p:sp>
      <p:sp>
        <p:nvSpPr>
          <p:cNvPr id="117" name="Google Shape;117;p24"/>
          <p:cNvSpPr txBox="1"/>
          <p:nvPr/>
        </p:nvSpPr>
        <p:spPr>
          <a:xfrm>
            <a:off x="5782050" y="4751000"/>
            <a:ext cx="12168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900">
                <a:solidFill>
                  <a:schemeClr val="dk1"/>
                </a:solidFill>
              </a:rPr>
              <a:t>Electroretinography</a:t>
            </a:r>
            <a:endParaRPr sz="900">
              <a:solidFill>
                <a:schemeClr val="dk2"/>
              </a:solidFill>
            </a:endParaRPr>
          </a:p>
        </p:txBody>
      </p:sp>
      <p:pic>
        <p:nvPicPr>
          <p:cNvPr id="118" name="Google Shape;118;p24"/>
          <p:cNvPicPr preferRelativeResize="0"/>
          <p:nvPr/>
        </p:nvPicPr>
        <p:blipFill>
          <a:blip r:embed="rId4">
            <a:alphaModFix/>
          </a:blip>
          <a:stretch>
            <a:fillRect/>
          </a:stretch>
        </p:blipFill>
        <p:spPr>
          <a:xfrm>
            <a:off x="4893339" y="2693287"/>
            <a:ext cx="2994222" cy="1997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aphicFrame>
        <p:nvGraphicFramePr>
          <p:cNvPr id="123" name="Google Shape;123;p25"/>
          <p:cNvGraphicFramePr/>
          <p:nvPr/>
        </p:nvGraphicFramePr>
        <p:xfrm>
          <a:off x="0" y="0"/>
          <a:ext cx="9144000" cy="5210115"/>
        </p:xfrm>
        <a:graphic>
          <a:graphicData uri="http://schemas.openxmlformats.org/drawingml/2006/table">
            <a:tbl>
              <a:tblPr>
                <a:noFill/>
                <a:tableStyleId>{867E268F-E538-4864-873B-33647DA6FE83}</a:tableStyleId>
              </a:tblPr>
              <a:tblGrid>
                <a:gridCol w="4819675">
                  <a:extLst>
                    <a:ext uri="{9D8B030D-6E8A-4147-A177-3AD203B41FA5}">
                      <a16:colId xmlns:a16="http://schemas.microsoft.com/office/drawing/2014/main" val="20000"/>
                    </a:ext>
                  </a:extLst>
                </a:gridCol>
                <a:gridCol w="4324325">
                  <a:extLst>
                    <a:ext uri="{9D8B030D-6E8A-4147-A177-3AD203B41FA5}">
                      <a16:colId xmlns:a16="http://schemas.microsoft.com/office/drawing/2014/main" val="20001"/>
                    </a:ext>
                  </a:extLst>
                </a:gridCol>
              </a:tblGrid>
              <a:tr h="522125">
                <a:tc>
                  <a:txBody>
                    <a:bodyPr/>
                    <a:lstStyle/>
                    <a:p>
                      <a:pPr marL="0" lvl="0" indent="0" algn="l" rtl="0">
                        <a:spcBef>
                          <a:spcPts val="0"/>
                        </a:spcBef>
                        <a:spcAft>
                          <a:spcPts val="0"/>
                        </a:spcAft>
                        <a:buNone/>
                      </a:pPr>
                      <a:r>
                        <a:rPr lang="en" sz="2800">
                          <a:solidFill>
                            <a:schemeClr val="dk1"/>
                          </a:solidFill>
                        </a:rPr>
                        <a:t>Research Challenges</a:t>
                      </a:r>
                      <a:endParaRPr/>
                    </a:p>
                  </a:txBody>
                  <a:tcPr marL="91425" marR="91425" marT="91425" marB="91425"/>
                </a:tc>
                <a:tc>
                  <a:txBody>
                    <a:bodyPr/>
                    <a:lstStyle/>
                    <a:p>
                      <a:pPr marL="0" lvl="0" indent="0" algn="l" rtl="0">
                        <a:spcBef>
                          <a:spcPts val="0"/>
                        </a:spcBef>
                        <a:spcAft>
                          <a:spcPts val="0"/>
                        </a:spcAft>
                        <a:buNone/>
                      </a:pPr>
                      <a:r>
                        <a:rPr lang="en" sz="2800">
                          <a:solidFill>
                            <a:schemeClr val="dk1"/>
                          </a:solidFill>
                        </a:rPr>
                        <a:t>Research Objective</a:t>
                      </a:r>
                      <a:endParaRPr/>
                    </a:p>
                  </a:txBody>
                  <a:tcPr marL="91425" marR="91425" marT="91425" marB="91425"/>
                </a:tc>
                <a:extLst>
                  <a:ext uri="{0D108BD9-81ED-4DB2-BD59-A6C34878D82A}">
                    <a16:rowId xmlns:a16="http://schemas.microsoft.com/office/drawing/2014/main" val="10000"/>
                  </a:ext>
                </a:extLst>
              </a:tr>
              <a:tr h="4403600">
                <a:tc>
                  <a:txBody>
                    <a:bodyPr/>
                    <a:lstStyle/>
                    <a:p>
                      <a:pPr marL="457200" lvl="0" indent="-298450" algn="l" rtl="0">
                        <a:lnSpc>
                          <a:spcPct val="115000"/>
                        </a:lnSpc>
                        <a:spcBef>
                          <a:spcPts val="1200"/>
                        </a:spcBef>
                        <a:spcAft>
                          <a:spcPts val="0"/>
                        </a:spcAft>
                        <a:buClr>
                          <a:schemeClr val="dk1"/>
                        </a:buClr>
                        <a:buSzPts val="1100"/>
                        <a:buAutoNum type="arabicPeriod"/>
                      </a:pPr>
                      <a:r>
                        <a:rPr lang="en" sz="1100" b="1">
                          <a:solidFill>
                            <a:schemeClr val="dk1"/>
                          </a:solidFill>
                        </a:rPr>
                        <a:t>ERG Signal Collection</a:t>
                      </a:r>
                      <a:r>
                        <a:rPr lang="en" sz="1100">
                          <a:solidFill>
                            <a:schemeClr val="dk1"/>
                          </a:solidFill>
                        </a:rPr>
                        <a:t>: Issues like signal noise, variability in quality, demographic diversity, and the lack of standardized protocols affect reliable data acquisition.</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Ethical and Logistical Constraints</a:t>
                      </a:r>
                      <a:r>
                        <a:rPr lang="en" sz="1100">
                          <a:solidFill>
                            <a:schemeClr val="dk1"/>
                          </a:solidFill>
                        </a:rPr>
                        <a:t>: Challenges in obtaining large datasets while ensuring patient consent and adhering to ethical guidelines.</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ML/DL Model Limitations</a:t>
                      </a:r>
                      <a:r>
                        <a:rPr lang="en" sz="1100">
                          <a:solidFill>
                            <a:schemeClr val="dk1"/>
                          </a:solidFill>
                        </a:rPr>
                        <a:t>: High-dimensional data complexity, overfitting risks, computational costs, and handling imbalanced datasets hinder model performance.</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Federated Learning Challenges</a:t>
                      </a:r>
                      <a:r>
                        <a:rPr lang="en" sz="1100">
                          <a:solidFill>
                            <a:schemeClr val="dk1"/>
                          </a:solidFill>
                        </a:rPr>
                        <a:t>: Data privacy concerns, decentralized collaboration issues, and scalability limitations impact global model training.</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Generalization and Validation</a:t>
                      </a:r>
                      <a:r>
                        <a:rPr lang="en" sz="1100">
                          <a:solidFill>
                            <a:schemeClr val="dk1"/>
                          </a:solidFill>
                        </a:rPr>
                        <a:t>: Ensuring models trained on diverse datasets accurately predict outcomes across populations while addressing overfitting and robustness.</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Clinical Integration</a:t>
                      </a:r>
                      <a:r>
                        <a:rPr lang="en" sz="1100">
                          <a:solidFill>
                            <a:schemeClr val="dk1"/>
                          </a:solidFill>
                        </a:rPr>
                        <a:t>: Aligning the system with clinical workflows, achieving regulatory approvals, and scaling for real-world use cases.</a:t>
                      </a:r>
                      <a:endParaRPr/>
                    </a:p>
                  </a:txBody>
                  <a:tcPr marL="91425" marR="91425" marT="91425" marB="91425"/>
                </a:tc>
                <a:tc>
                  <a:txBody>
                    <a:bodyPr/>
                    <a:lstStyle/>
                    <a:p>
                      <a:pPr marL="457200" lvl="0" indent="-298450" algn="l" rtl="0">
                        <a:lnSpc>
                          <a:spcPct val="115000"/>
                        </a:lnSpc>
                        <a:spcBef>
                          <a:spcPts val="1200"/>
                        </a:spcBef>
                        <a:spcAft>
                          <a:spcPts val="0"/>
                        </a:spcAft>
                        <a:buClr>
                          <a:schemeClr val="dk1"/>
                        </a:buClr>
                        <a:buSzPts val="1100"/>
                        <a:buAutoNum type="arabicPeriod"/>
                      </a:pPr>
                      <a:r>
                        <a:rPr lang="en" sz="1100" b="1">
                          <a:solidFill>
                            <a:schemeClr val="dk1"/>
                          </a:solidFill>
                        </a:rPr>
                        <a:t>Reliable ERG Data Collection</a:t>
                      </a:r>
                      <a:r>
                        <a:rPr lang="en" sz="1100">
                          <a:solidFill>
                            <a:schemeClr val="dk1"/>
                          </a:solidFill>
                        </a:rPr>
                        <a:t>: Establish robust and standardized protocols for accurate and diverse ERG data acquisition.</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Accurate Diagnostic Models</a:t>
                      </a:r>
                      <a:r>
                        <a:rPr lang="en" sz="1100">
                          <a:solidFill>
                            <a:schemeClr val="dk1"/>
                          </a:solidFill>
                        </a:rPr>
                        <a:t>: Develop ML/DL models for precise psychological disorder classification using ERG data.</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Privacy and Security</a:t>
                      </a:r>
                      <a:r>
                        <a:rPr lang="en" sz="1100">
                          <a:solidFill>
                            <a:schemeClr val="dk1"/>
                          </a:solidFill>
                        </a:rPr>
                        <a:t>: Implement federated learning techniques to ensure privacy while utilizing distributed datasets.</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Scalable Frameworks</a:t>
                      </a:r>
                      <a:r>
                        <a:rPr lang="en" sz="1100">
                          <a:solidFill>
                            <a:schemeClr val="dk1"/>
                          </a:solidFill>
                        </a:rPr>
                        <a:t>: Design a federated system to integrate new devices and institutions for global applicability.</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Enhanced Generalization</a:t>
                      </a:r>
                      <a:r>
                        <a:rPr lang="en" sz="1100">
                          <a:solidFill>
                            <a:schemeClr val="dk1"/>
                          </a:solidFill>
                        </a:rPr>
                        <a:t>: Train models on diverse datasets to improve performance across demographics and regions.</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Real-Time Deployment</a:t>
                      </a:r>
                      <a:r>
                        <a:rPr lang="en" sz="1100">
                          <a:solidFill>
                            <a:schemeClr val="dk1"/>
                          </a:solidFill>
                        </a:rPr>
                        <a:t>: Create mobile and cloud-based platforms for real-time ERG analysis and diagnostic feedback.</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311713" y="1235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200" b="1">
                <a:latin typeface="Times New Roman"/>
                <a:ea typeface="Times New Roman"/>
                <a:cs typeface="Times New Roman"/>
                <a:sym typeface="Times New Roman"/>
              </a:rPr>
              <a:t>ARCHITECTURE DIAGRAM</a:t>
            </a:r>
            <a:endParaRPr sz="2200"/>
          </a:p>
        </p:txBody>
      </p:sp>
      <p:pic>
        <p:nvPicPr>
          <p:cNvPr id="129" name="Google Shape;129;p26"/>
          <p:cNvPicPr preferRelativeResize="0"/>
          <p:nvPr/>
        </p:nvPicPr>
        <p:blipFill>
          <a:blip r:embed="rId3">
            <a:alphaModFix/>
          </a:blip>
          <a:stretch>
            <a:fillRect/>
          </a:stretch>
        </p:blipFill>
        <p:spPr>
          <a:xfrm>
            <a:off x="1472300" y="748475"/>
            <a:ext cx="6199400" cy="4203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7"/>
          <p:cNvSpPr txBox="1">
            <a:spLocks noGrp="1"/>
          </p:cNvSpPr>
          <p:nvPr>
            <p:ph type="title"/>
          </p:nvPr>
        </p:nvSpPr>
        <p:spPr>
          <a:xfrm>
            <a:off x="0" y="0"/>
            <a:ext cx="9144000" cy="9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t>Methodology(Phase 1)</a:t>
            </a:r>
            <a:r>
              <a:rPr lang="en" sz="2200"/>
              <a:t> - ERG data collection, Analysis and Mental Disorder Prediction using Machine Learning and Deep Learning Models</a:t>
            </a:r>
            <a:endParaRPr sz="2200"/>
          </a:p>
          <a:p>
            <a:pPr marL="0" lvl="0" indent="0" algn="l" rtl="0">
              <a:spcBef>
                <a:spcPts val="0"/>
              </a:spcBef>
              <a:spcAft>
                <a:spcPts val="0"/>
              </a:spcAft>
              <a:buNone/>
            </a:pPr>
            <a:endParaRPr sz="2200"/>
          </a:p>
        </p:txBody>
      </p:sp>
      <p:pic>
        <p:nvPicPr>
          <p:cNvPr id="135" name="Google Shape;135;p27"/>
          <p:cNvPicPr preferRelativeResize="0"/>
          <p:nvPr/>
        </p:nvPicPr>
        <p:blipFill>
          <a:blip r:embed="rId3">
            <a:alphaModFix/>
          </a:blip>
          <a:stretch>
            <a:fillRect/>
          </a:stretch>
        </p:blipFill>
        <p:spPr>
          <a:xfrm>
            <a:off x="1782588" y="981200"/>
            <a:ext cx="5578813" cy="4162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311700" y="2701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a:t>Methodology(Phase 2)</a:t>
            </a:r>
            <a:r>
              <a:rPr lang="en" sz="2200"/>
              <a:t> - Implementing Federated Learning</a:t>
            </a:r>
            <a:endParaRPr sz="2200"/>
          </a:p>
        </p:txBody>
      </p:sp>
      <p:sp>
        <p:nvSpPr>
          <p:cNvPr id="141" name="Google Shape;141;p28"/>
          <p:cNvSpPr txBox="1">
            <a:spLocks noGrp="1"/>
          </p:cNvSpPr>
          <p:nvPr>
            <p:ph type="body" idx="1"/>
          </p:nvPr>
        </p:nvSpPr>
        <p:spPr>
          <a:xfrm>
            <a:off x="311700" y="944650"/>
            <a:ext cx="8520600" cy="39885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Clr>
                <a:schemeClr val="dk1"/>
              </a:buClr>
              <a:buSzPct val="61111"/>
              <a:buFont typeface="Arial"/>
              <a:buNone/>
            </a:pPr>
            <a:r>
              <a:rPr lang="en">
                <a:solidFill>
                  <a:schemeClr val="dk1"/>
                </a:solidFill>
              </a:rPr>
              <a:t>Federated learning is a collaborative machine learning framework that allows multiple decentralized devices or institutions to train a shared model without exposing their local data. Unlike traditional centralized approaches, FL keeps raw data on local devices, transmitting only model updates to a central server. This ensures data privacy and security, which are critical in medical applications.</a:t>
            </a:r>
            <a:endParaRPr>
              <a:solidFill>
                <a:schemeClr val="dk1"/>
              </a:solidFill>
            </a:endParaRPr>
          </a:p>
          <a:p>
            <a:pPr marL="0" lvl="0" indent="0" algn="l" rtl="0">
              <a:spcBef>
                <a:spcPts val="1200"/>
              </a:spcBef>
              <a:spcAft>
                <a:spcPts val="0"/>
              </a:spcAft>
              <a:buClr>
                <a:schemeClr val="dk1"/>
              </a:buClr>
              <a:buSzPct val="61111"/>
              <a:buFont typeface="Arial"/>
              <a:buNone/>
            </a:pPr>
            <a:r>
              <a:rPr lang="en">
                <a:solidFill>
                  <a:schemeClr val="dk1"/>
                </a:solidFill>
              </a:rPr>
              <a:t>Key advantages of federated learning include:</a:t>
            </a:r>
            <a:endParaRPr>
              <a:solidFill>
                <a:schemeClr val="dk1"/>
              </a:solidFill>
            </a:endParaRPr>
          </a:p>
          <a:p>
            <a:pPr marL="457200" lvl="0" indent="-317182" algn="l" rtl="0">
              <a:spcBef>
                <a:spcPts val="1200"/>
              </a:spcBef>
              <a:spcAft>
                <a:spcPts val="0"/>
              </a:spcAft>
              <a:buClr>
                <a:schemeClr val="dk1"/>
              </a:buClr>
              <a:buSzPct val="100000"/>
              <a:buAutoNum type="arabicPeriod"/>
            </a:pPr>
            <a:r>
              <a:rPr lang="en" b="1">
                <a:solidFill>
                  <a:schemeClr val="dk1"/>
                </a:solidFill>
              </a:rPr>
              <a:t>Privacy Preservation</a:t>
            </a:r>
            <a:r>
              <a:rPr lang="en">
                <a:solidFill>
                  <a:schemeClr val="dk1"/>
                </a:solidFill>
              </a:rPr>
              <a:t>: Sensitive ERG and mental health data remain on local servers, reducing the risk of breaches.</a:t>
            </a:r>
            <a:endParaRPr>
              <a:solidFill>
                <a:schemeClr val="dk1"/>
              </a:solidFill>
            </a:endParaRPr>
          </a:p>
          <a:p>
            <a:pPr marL="457200" lvl="0" indent="-317182" algn="l" rtl="0">
              <a:spcBef>
                <a:spcPts val="0"/>
              </a:spcBef>
              <a:spcAft>
                <a:spcPts val="0"/>
              </a:spcAft>
              <a:buClr>
                <a:schemeClr val="dk1"/>
              </a:buClr>
              <a:buSzPct val="100000"/>
              <a:buAutoNum type="arabicPeriod"/>
            </a:pPr>
            <a:r>
              <a:rPr lang="en" b="1">
                <a:solidFill>
                  <a:schemeClr val="dk1"/>
                </a:solidFill>
              </a:rPr>
              <a:t>Scalability</a:t>
            </a:r>
            <a:r>
              <a:rPr lang="en">
                <a:solidFill>
                  <a:schemeClr val="dk1"/>
                </a:solidFill>
              </a:rPr>
              <a:t>: FL enables the use of data from multiple institutions or devices without the need for data centralization.</a:t>
            </a:r>
            <a:endParaRPr>
              <a:solidFill>
                <a:schemeClr val="dk1"/>
              </a:solidFill>
            </a:endParaRPr>
          </a:p>
          <a:p>
            <a:pPr marL="457200" lvl="0" indent="-317182" algn="l" rtl="0">
              <a:spcBef>
                <a:spcPts val="0"/>
              </a:spcBef>
              <a:spcAft>
                <a:spcPts val="0"/>
              </a:spcAft>
              <a:buClr>
                <a:schemeClr val="dk1"/>
              </a:buClr>
              <a:buSzPct val="100000"/>
              <a:buAutoNum type="arabicPeriod"/>
            </a:pPr>
            <a:r>
              <a:rPr lang="en" b="1">
                <a:solidFill>
                  <a:schemeClr val="dk1"/>
                </a:solidFill>
              </a:rPr>
              <a:t>Personalization</a:t>
            </a:r>
            <a:r>
              <a:rPr lang="en">
                <a:solidFill>
                  <a:schemeClr val="dk1"/>
                </a:solidFill>
              </a:rPr>
              <a:t>: Local models can be fine-tuned to reflect individual or regional variations in data patterns.</a:t>
            </a:r>
            <a:endParaRPr>
              <a:solidFill>
                <a:schemeClr val="dk1"/>
              </a:solidFill>
            </a:endParaRPr>
          </a:p>
          <a:p>
            <a:pPr marL="0" lvl="0" indent="0" algn="l" rtl="0">
              <a:spcBef>
                <a:spcPts val="1200"/>
              </a:spcBef>
              <a:spcAft>
                <a:spcPts val="0"/>
              </a:spcAft>
              <a:buClr>
                <a:schemeClr val="dk1"/>
              </a:buClr>
              <a:buSzPct val="61111"/>
              <a:buFont typeface="Arial"/>
              <a:buNone/>
            </a:pPr>
            <a:r>
              <a:rPr lang="en">
                <a:solidFill>
                  <a:schemeClr val="dk1"/>
                </a:solidFill>
              </a:rPr>
              <a:t>By employing federated learning, this project seeks to overcome the limitations of existing centralized ML/DL models, ensuring compliance with privacy regulations while enhancing diagnostic accuracy.</a:t>
            </a:r>
            <a:endParaRPr>
              <a:solidFill>
                <a:schemeClr val="dk1"/>
              </a:solidFill>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1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9"/>
          <p:cNvSpPr txBox="1">
            <a:spLocks noGrp="1"/>
          </p:cNvSpPr>
          <p:nvPr>
            <p:ph type="body" idx="1"/>
          </p:nvPr>
        </p:nvSpPr>
        <p:spPr>
          <a:xfrm>
            <a:off x="311700" y="138500"/>
            <a:ext cx="8520600" cy="4542900"/>
          </a:xfrm>
          <a:prstGeom prst="rect">
            <a:avLst/>
          </a:prstGeom>
          <a:noFill/>
          <a:ln>
            <a:noFill/>
          </a:ln>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200" b="1">
                <a:solidFill>
                  <a:schemeClr val="dk1"/>
                </a:solidFill>
              </a:rPr>
              <a:t>Design Diagram</a:t>
            </a:r>
            <a:endParaRPr sz="1200" b="1">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The proposed methodology employs a federated learning framework to classify psychological disorders using ERG signals. Below is the design diagram illustrating the workflow of federated learning:</a:t>
            </a:r>
            <a:endParaRPr sz="1200">
              <a:solidFill>
                <a:schemeClr val="dk1"/>
              </a:solidFill>
            </a:endParaRPr>
          </a:p>
          <a:p>
            <a:pPr marL="0" lvl="0" indent="0" algn="l" rtl="0">
              <a:lnSpc>
                <a:spcPct val="115000"/>
              </a:lnSpc>
              <a:spcBef>
                <a:spcPts val="1200"/>
              </a:spcBef>
              <a:spcAft>
                <a:spcPts val="1200"/>
              </a:spcAft>
              <a:buSzPts val="1800"/>
              <a:buNone/>
            </a:pPr>
            <a:endParaRPr/>
          </a:p>
        </p:txBody>
      </p:sp>
      <p:pic>
        <p:nvPicPr>
          <p:cNvPr id="147" name="Google Shape;147;p29"/>
          <p:cNvPicPr preferRelativeResize="0"/>
          <p:nvPr/>
        </p:nvPicPr>
        <p:blipFill>
          <a:blip r:embed="rId3">
            <a:alphaModFix/>
          </a:blip>
          <a:stretch>
            <a:fillRect/>
          </a:stretch>
        </p:blipFill>
        <p:spPr>
          <a:xfrm>
            <a:off x="2422847" y="1328350"/>
            <a:ext cx="4298299" cy="3195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0"/>
          <p:cNvSpPr txBox="1">
            <a:spLocks noGrp="1"/>
          </p:cNvSpPr>
          <p:nvPr>
            <p:ph type="body" idx="1"/>
          </p:nvPr>
        </p:nvSpPr>
        <p:spPr>
          <a:xfrm>
            <a:off x="311700" y="143275"/>
            <a:ext cx="8520600" cy="489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00">
                <a:solidFill>
                  <a:schemeClr val="dk1"/>
                </a:solidFill>
              </a:rPr>
              <a:t>The </a:t>
            </a:r>
            <a:r>
              <a:rPr lang="en" sz="1100" b="1">
                <a:solidFill>
                  <a:schemeClr val="dk1"/>
                </a:solidFill>
              </a:rPr>
              <a:t>Federated Learning (FL) architecture</a:t>
            </a:r>
            <a:r>
              <a:rPr lang="en" sz="1100">
                <a:solidFill>
                  <a:schemeClr val="dk1"/>
                </a:solidFill>
              </a:rPr>
              <a:t> illustrated in this diagram can be effectively applied to your ERG signals project for psychological disorder classification. Below is an explanation of the </a:t>
            </a:r>
            <a:r>
              <a:rPr lang="en" sz="1100" b="1">
                <a:solidFill>
                  <a:schemeClr val="dk1"/>
                </a:solidFill>
              </a:rPr>
              <a:t>workflow</a:t>
            </a:r>
            <a:r>
              <a:rPr lang="en" sz="1100">
                <a:solidFill>
                  <a:schemeClr val="dk1"/>
                </a:solidFill>
              </a:rPr>
              <a:t> along with the </a:t>
            </a:r>
            <a:r>
              <a:rPr lang="en" sz="1100" b="1">
                <a:solidFill>
                  <a:schemeClr val="dk1"/>
                </a:solidFill>
              </a:rPr>
              <a:t>local training and federated averaging equations</a:t>
            </a:r>
            <a:r>
              <a:rPr lang="en" sz="1100">
                <a:solidFill>
                  <a:schemeClr val="dk1"/>
                </a:solidFill>
              </a:rPr>
              <a:t> tailored to your project:</a:t>
            </a:r>
            <a:endParaRPr sz="1100">
              <a:solidFill>
                <a:schemeClr val="dk1"/>
              </a:solidFill>
            </a:endParaRPr>
          </a:p>
          <a:p>
            <a:pPr marL="0" lvl="0" indent="0" algn="l" rtl="0">
              <a:spcBef>
                <a:spcPts val="1400"/>
              </a:spcBef>
              <a:spcAft>
                <a:spcPts val="0"/>
              </a:spcAft>
              <a:buClr>
                <a:schemeClr val="dk1"/>
              </a:buClr>
              <a:buSzPts val="1100"/>
              <a:buFont typeface="Arial"/>
              <a:buNone/>
            </a:pPr>
            <a:r>
              <a:rPr lang="en" sz="1300" b="1">
                <a:solidFill>
                  <a:schemeClr val="dk1"/>
                </a:solidFill>
              </a:rPr>
              <a:t>Federated Learning Working for ERG-Based Project</a:t>
            </a:r>
            <a:endParaRPr sz="1300" b="1">
              <a:solidFill>
                <a:schemeClr val="dk1"/>
              </a:solidFill>
            </a:endParaRPr>
          </a:p>
          <a:p>
            <a:pPr marL="457200" lvl="0" indent="-298450" algn="l" rtl="0">
              <a:spcBef>
                <a:spcPts val="1200"/>
              </a:spcBef>
              <a:spcAft>
                <a:spcPts val="0"/>
              </a:spcAft>
              <a:buClr>
                <a:schemeClr val="dk1"/>
              </a:buClr>
              <a:buSzPts val="1100"/>
              <a:buAutoNum type="arabicPeriod"/>
            </a:pPr>
            <a:r>
              <a:rPr lang="en" sz="1100" b="1">
                <a:solidFill>
                  <a:schemeClr val="dk1"/>
                </a:solidFill>
              </a:rPr>
              <a:t>Client Devices (Mobile Devices with ERG Handheld Devices):</a:t>
            </a:r>
            <a:endParaRPr sz="1100" b="1">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Each client (mobile device) is equipped with an ERG device that captures the retinal electrical signals of patients.</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A </a:t>
            </a:r>
            <a:r>
              <a:rPr lang="en" sz="1100" b="1">
                <a:solidFill>
                  <a:schemeClr val="dk1"/>
                </a:solidFill>
              </a:rPr>
              <a:t>local deep learning (DL) model</a:t>
            </a:r>
            <a:r>
              <a:rPr lang="en" sz="1100">
                <a:solidFill>
                  <a:schemeClr val="dk1"/>
                </a:solidFill>
              </a:rPr>
              <a:t> is used to preprocess the signals, extract features, and perform an initial classification to predict mental disorders such as depression, bipolar disorder, or schizophrenia.</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If the </a:t>
            </a:r>
            <a:r>
              <a:rPr lang="en" sz="1100" b="1">
                <a:solidFill>
                  <a:schemeClr val="dk1"/>
                </a:solidFill>
              </a:rPr>
              <a:t>accuracy</a:t>
            </a:r>
            <a:r>
              <a:rPr lang="en" sz="1100">
                <a:solidFill>
                  <a:schemeClr val="dk1"/>
                </a:solidFill>
              </a:rPr>
              <a:t> of the local model is </a:t>
            </a:r>
            <a:r>
              <a:rPr lang="en" sz="1100" b="1">
                <a:solidFill>
                  <a:schemeClr val="dk1"/>
                </a:solidFill>
              </a:rPr>
              <a:t>low</a:t>
            </a:r>
            <a:r>
              <a:rPr lang="en" sz="1100">
                <a:solidFill>
                  <a:schemeClr val="dk1"/>
                </a:solidFill>
              </a:rPr>
              <a:t>, the parameters (weights and biases) are updated and sent to the </a:t>
            </a:r>
            <a:r>
              <a:rPr lang="en" sz="1100" b="1">
                <a:solidFill>
                  <a:schemeClr val="dk1"/>
                </a:solidFill>
              </a:rPr>
              <a:t>central server</a:t>
            </a:r>
            <a:r>
              <a:rPr lang="en" sz="1100">
                <a:solidFill>
                  <a:schemeClr val="dk1"/>
                </a:solidFill>
              </a:rPr>
              <a:t> for aggregation.</a:t>
            </a:r>
            <a:br>
              <a:rPr lang="en" sz="1100">
                <a:solidFill>
                  <a:schemeClr val="dk1"/>
                </a:solidFill>
              </a:rPr>
            </a:b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Central Server:</a:t>
            </a:r>
            <a:endParaRPr sz="1100" b="1">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The central server acts as a coordinator to aggregate the updates (model parameters) sent by the clients.</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It performs </a:t>
            </a:r>
            <a:r>
              <a:rPr lang="en" sz="1100" b="1">
                <a:solidFill>
                  <a:schemeClr val="dk1"/>
                </a:solidFill>
              </a:rPr>
              <a:t>Federated Averaging (FedAvg)</a:t>
            </a:r>
            <a:r>
              <a:rPr lang="en" sz="1100">
                <a:solidFill>
                  <a:schemeClr val="dk1"/>
                </a:solidFill>
              </a:rPr>
              <a:t> to combine the local model updates, fine-tunes the model through </a:t>
            </a:r>
            <a:r>
              <a:rPr lang="en" sz="1100" b="1">
                <a:solidFill>
                  <a:schemeClr val="dk1"/>
                </a:solidFill>
              </a:rPr>
              <a:t>hyperparameter tuning</a:t>
            </a:r>
            <a:r>
              <a:rPr lang="en" sz="1100">
                <a:solidFill>
                  <a:schemeClr val="dk1"/>
                </a:solidFill>
              </a:rPr>
              <a:t>, and redistributes the improved global model back to the clients.</a:t>
            </a:r>
            <a:br>
              <a:rPr lang="en" sz="1100">
                <a:solidFill>
                  <a:schemeClr val="dk1"/>
                </a:solidFill>
              </a:rPr>
            </a:b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Global Model Distribution:</a:t>
            </a:r>
            <a:endParaRPr sz="1100" b="1">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After achieving a higher accuracy through centralized hyperparameter tuning and aggregation, the optimized global model is sent back to the clients.</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The clients use the improved DL model to perform final </a:t>
            </a:r>
            <a:r>
              <a:rPr lang="en" sz="1100" b="1">
                <a:solidFill>
                  <a:schemeClr val="dk1"/>
                </a:solidFill>
              </a:rPr>
              <a:t>predictions</a:t>
            </a:r>
            <a:r>
              <a:rPr lang="en" sz="1100">
                <a:solidFill>
                  <a:schemeClr val="dk1"/>
                </a:solidFill>
              </a:rPr>
              <a:t> locally without sharing raw ERG data, thus maintaining patient privacy.</a:t>
            </a:r>
            <a:endParaRPr sz="1100">
              <a:solidFill>
                <a:schemeClr val="dk1"/>
              </a:solidFill>
            </a:endParaRPr>
          </a:p>
          <a:p>
            <a:pPr marL="0" lvl="0" indent="0" algn="l" rtl="0">
              <a:spcBef>
                <a:spcPts val="1200"/>
              </a:spcBef>
              <a:spcAft>
                <a:spcPts val="1200"/>
              </a:spcAft>
              <a:buNone/>
            </a:pP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3E3BC-A0A0-D035-E89E-BD0B2E71C9C9}"/>
              </a:ext>
            </a:extLst>
          </p:cNvPr>
          <p:cNvSpPr>
            <a:spLocks noGrp="1"/>
          </p:cNvSpPr>
          <p:nvPr>
            <p:ph type="title"/>
          </p:nvPr>
        </p:nvSpPr>
        <p:spPr>
          <a:xfrm>
            <a:off x="266624" y="288275"/>
            <a:ext cx="8520600" cy="572700"/>
          </a:xfrm>
        </p:spPr>
        <p:txBody>
          <a:bodyPr>
            <a:normAutofit fontScale="90000"/>
          </a:bodyPr>
          <a:lstStyle/>
          <a:p>
            <a:r>
              <a:rPr lang="en-IN" dirty="0"/>
              <a:t>Guide Mail Approval</a:t>
            </a:r>
          </a:p>
        </p:txBody>
      </p:sp>
      <p:sp>
        <p:nvSpPr>
          <p:cNvPr id="3" name="Text Placeholder 2">
            <a:extLst>
              <a:ext uri="{FF2B5EF4-FFF2-40B4-BE49-F238E27FC236}">
                <a16:creationId xmlns:a16="http://schemas.microsoft.com/office/drawing/2014/main" id="{D77C5247-877D-B1DA-BC9B-9CC8F8C4105D}"/>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CAD283A3-6254-E42C-4B08-C324B2689E52}"/>
              </a:ext>
            </a:extLst>
          </p:cNvPr>
          <p:cNvPicPr>
            <a:picLocks noChangeAspect="1"/>
          </p:cNvPicPr>
          <p:nvPr/>
        </p:nvPicPr>
        <p:blipFill>
          <a:blip r:embed="rId2"/>
          <a:stretch>
            <a:fillRect/>
          </a:stretch>
        </p:blipFill>
        <p:spPr>
          <a:xfrm>
            <a:off x="0" y="860975"/>
            <a:ext cx="9144000" cy="4282525"/>
          </a:xfrm>
          <a:prstGeom prst="rect">
            <a:avLst/>
          </a:prstGeom>
        </p:spPr>
      </p:pic>
    </p:spTree>
    <p:extLst>
      <p:ext uri="{BB962C8B-B14F-4D97-AF65-F5344CB8AC3E}">
        <p14:creationId xmlns:p14="http://schemas.microsoft.com/office/powerpoint/2010/main" val="3386387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7" name="Google Shape;157;p31"/>
              <p:cNvSpPr txBox="1">
                <a:spLocks noGrp="1"/>
              </p:cNvSpPr>
              <p:nvPr>
                <p:ph type="body" idx="1"/>
              </p:nvPr>
            </p:nvSpPr>
            <p:spPr>
              <a:xfrm>
                <a:off x="311700" y="41275"/>
                <a:ext cx="8520600" cy="45276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300" b="1" dirty="0">
                    <a:solidFill>
                      <a:schemeClr val="dk1"/>
                    </a:solidFill>
                  </a:rPr>
                  <a:t>Mathematical Framework of Federated Learning</a:t>
                </a:r>
                <a:endParaRPr sz="1300" b="1" dirty="0">
                  <a:solidFill>
                    <a:schemeClr val="dk1"/>
                  </a:solidFill>
                </a:endParaRPr>
              </a:p>
              <a:p>
                <a:pPr marL="457200" lvl="0" indent="-304800" algn="l" rtl="0">
                  <a:spcBef>
                    <a:spcPts val="1200"/>
                  </a:spcBef>
                  <a:spcAft>
                    <a:spcPts val="0"/>
                  </a:spcAft>
                  <a:buClr>
                    <a:schemeClr val="dk1"/>
                  </a:buClr>
                  <a:buSzPts val="1200"/>
                  <a:buAutoNum type="arabicPeriod"/>
                </a:pPr>
                <a:r>
                  <a:rPr lang="en" sz="1200" b="1" dirty="0">
                    <a:solidFill>
                      <a:schemeClr val="dk1"/>
                    </a:solidFill>
                  </a:rPr>
                  <a:t>Local Training at Each Client:</a:t>
                </a:r>
                <a:br>
                  <a:rPr lang="en" sz="1200" b="1" dirty="0">
                    <a:solidFill>
                      <a:schemeClr val="dk1"/>
                    </a:solidFill>
                  </a:rPr>
                </a:br>
                <a:r>
                  <a:rPr lang="en" sz="1100" dirty="0">
                    <a:solidFill>
                      <a:schemeClr val="dk1"/>
                    </a:solidFill>
                  </a:rPr>
                  <a:t>Each client trains a local DL model on its own data D</a:t>
                </a:r>
                <a:r>
                  <a:rPr lang="en" sz="1100" baseline="-25000" dirty="0">
                    <a:solidFill>
                      <a:schemeClr val="dk1"/>
                    </a:solidFill>
                  </a:rPr>
                  <a:t>k​</a:t>
                </a:r>
                <a:r>
                  <a:rPr lang="en" sz="1100" dirty="0">
                    <a:solidFill>
                      <a:schemeClr val="dk1"/>
                    </a:solidFill>
                  </a:rPr>
                  <a:t>, where k is the index of the client.</a:t>
                </a:r>
                <a:br>
                  <a:rPr lang="en" sz="1100" dirty="0">
                    <a:solidFill>
                      <a:schemeClr val="dk1"/>
                    </a:solidFill>
                  </a:rPr>
                </a:br>
                <a:r>
                  <a:rPr lang="en" sz="1100" dirty="0">
                    <a:solidFill>
                      <a:schemeClr val="dk1"/>
                    </a:solidFill>
                  </a:rPr>
                  <a:t>The local model minimizes the loss function L using Stochastic Gradient Descent (SGD):</a:t>
                </a:r>
              </a:p>
              <a:p>
                <a:pPr marL="152400" indent="0">
                  <a:spcBef>
                    <a:spcPts val="1200"/>
                  </a:spcBef>
                  <a:buClr>
                    <a:schemeClr val="dk1"/>
                  </a:buClr>
                  <a:buSzPts val="1200"/>
                  <a:buNone/>
                </a:pPr>
                <a14:m>
                  <m:oMathPara xmlns:m="http://schemas.openxmlformats.org/officeDocument/2006/math">
                    <m:oMathParaPr>
                      <m:jc m:val="centerGroup"/>
                    </m:oMathParaPr>
                    <m:oMath xmlns:m="http://schemas.openxmlformats.org/officeDocument/2006/math">
                      <m:sSubSup>
                        <m:sSubSupPr>
                          <m:ctrlPr>
                            <a:rPr lang="en-IN" sz="1600" i="1" smtClea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sSubSupPr>
                        <m:e>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𝑘</m:t>
                          </m:r>
                        </m:sub>
                        <m:sup>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𝑡</m:t>
                          </m:r>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sup>
                      </m:sSubSup>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sSubSup>
                        <m:sSubSup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sSubSupPr>
                        <m:e>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𝑘</m:t>
                          </m:r>
                        </m:sub>
                        <m:sup>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𝑡</m:t>
                          </m:r>
                        </m:sup>
                      </m:sSubSup>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r>
                        <m:rPr>
                          <m:nor/>
                        </m:rPr>
                        <a:rPr lang="en" sz="1600" dirty="0">
                          <a:solidFill>
                            <a:schemeClr val="dk1"/>
                          </a:solidFill>
                        </a:rPr>
                        <m:t>η</m:t>
                      </m:r>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𝛻𝜏</m:t>
                      </m:r>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sSubSup>
                        <m:sSubSup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sSubSupPr>
                        <m:e>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𝑤</m:t>
                          </m:r>
                        </m:e>
                        <m:sub>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𝑘</m:t>
                          </m:r>
                        </m:sub>
                        <m:sup>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𝑡</m:t>
                          </m:r>
                        </m:sup>
                      </m:sSubSup>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𝑘</m:t>
                          </m:r>
                        </m:sub>
                      </m:sSub>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oMath>
                  </m:oMathPara>
                </a14:m>
                <a:endParaRPr sz="1600" dirty="0">
                  <a:solidFill>
                    <a:schemeClr val="dk1"/>
                  </a:solidFill>
                </a:endParaRPr>
              </a:p>
              <a:p>
                <a:pPr marL="0" lvl="0" indent="0" algn="l" rtl="0">
                  <a:spcBef>
                    <a:spcPts val="1200"/>
                  </a:spcBef>
                  <a:spcAft>
                    <a:spcPts val="0"/>
                  </a:spcAft>
                  <a:buNone/>
                </a:pPr>
                <a:r>
                  <a:rPr lang="en" sz="1100" dirty="0">
                    <a:solidFill>
                      <a:schemeClr val="dk1"/>
                    </a:solidFill>
                  </a:rPr>
                  <a:t>Where:</a:t>
                </a:r>
                <a:endParaRPr sz="1100" dirty="0">
                  <a:solidFill>
                    <a:schemeClr val="dk1"/>
                  </a:solidFill>
                </a:endParaRPr>
              </a:p>
              <a:p>
                <a:pPr marL="457200" lvl="0" indent="-298450" algn="l" rtl="0">
                  <a:spcBef>
                    <a:spcPts val="1200"/>
                  </a:spcBef>
                  <a:spcAft>
                    <a:spcPts val="0"/>
                  </a:spcAft>
                  <a:buClr>
                    <a:schemeClr val="dk1"/>
                  </a:buClr>
                  <a:buSzPts val="1100"/>
                  <a:buChar char="●"/>
                </a:pPr>
                <a14:m>
                  <m:oMath xmlns:m="http://schemas.openxmlformats.org/officeDocument/2006/math">
                    <m:sSubSup>
                      <m:sSubSupPr>
                        <m:ctrlPr>
                          <a:rPr lang="en-IN" sz="1200" i="1" smtClean="0">
                            <a:solidFill>
                              <a:srgbClr val="000000"/>
                            </a:solidFill>
                            <a:effectLst/>
                            <a:latin typeface="Cambria Math" panose="02040503050406030204" pitchFamily="18" charset="0"/>
                            <a:ea typeface="Cambria Math" panose="02040503050406030204" pitchFamily="18" charset="0"/>
                          </a:rPr>
                        </m:ctrlPr>
                      </m:sSubSupPr>
                      <m:e>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𝑤</m:t>
                        </m:r>
                      </m:e>
                      <m:sub>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sub>
                      <m:sup>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sup>
                    </m:sSubSup>
                  </m:oMath>
                </a14:m>
                <a:r>
                  <a:rPr lang="en-US" sz="1200" dirty="0">
                    <a:solidFill>
                      <a:srgbClr val="000000"/>
                    </a:solidFill>
                    <a:effectLst/>
                    <a:latin typeface="Times New Roman" panose="02020603050405020304" pitchFamily="18" charset="0"/>
                    <a:ea typeface="Times New Roman" panose="02020603050405020304" pitchFamily="18" charset="0"/>
                  </a:rPr>
                  <a:t> </a:t>
                </a:r>
                <a:r>
                  <a:rPr lang="en" sz="1200" dirty="0">
                    <a:solidFill>
                      <a:schemeClr val="dk1"/>
                    </a:solidFill>
                  </a:rPr>
                  <a:t> </a:t>
                </a:r>
                <a:r>
                  <a:rPr lang="en" sz="1100" dirty="0">
                    <a:solidFill>
                      <a:schemeClr val="dk1"/>
                    </a:solidFill>
                  </a:rPr>
                  <a:t>represents the model weights at client k at iteration t.</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η is the learning rate.</a:t>
                </a:r>
                <a:endParaRPr sz="1100" dirty="0">
                  <a:solidFill>
                    <a:schemeClr val="dk1"/>
                  </a:solidFill>
                </a:endParaRPr>
              </a:p>
              <a:p>
                <a:pPr marL="457200" lvl="0" indent="-298450" algn="l" rtl="0">
                  <a:spcBef>
                    <a:spcPts val="0"/>
                  </a:spcBef>
                  <a:spcAft>
                    <a:spcPts val="0"/>
                  </a:spcAft>
                  <a:buClr>
                    <a:schemeClr val="dk1"/>
                  </a:buClr>
                  <a:buSzPts val="1100"/>
                  <a:buChar char="●"/>
                </a:pPr>
                <a14:m>
                  <m:oMath xmlns:m="http://schemas.openxmlformats.org/officeDocument/2006/math">
                    <m:r>
                      <a:rPr lang="en-US" sz="1200" i="1" smtClean="0">
                        <a:effectLst/>
                        <a:latin typeface="Cambria Math" panose="02040503050406030204" pitchFamily="18" charset="0"/>
                        <a:ea typeface="Times New Roman" panose="02020603050405020304" pitchFamily="18" charset="0"/>
                        <a:cs typeface="Times New Roman" panose="02020603050405020304" pitchFamily="18" charset="0"/>
                      </a:rPr>
                      <m:t>𝛻𝜏</m:t>
                    </m:r>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IN" sz="1200" i="1">
                            <a:solidFill>
                              <a:srgbClr val="000000"/>
                            </a:solidFill>
                            <a:effectLst/>
                            <a:latin typeface="Cambria Math" panose="02040503050406030204" pitchFamily="18" charset="0"/>
                            <a:ea typeface="Cambria Math" panose="02040503050406030204" pitchFamily="18" charset="0"/>
                          </a:rPr>
                        </m:ctrlPr>
                      </m:sSubSupPr>
                      <m:e>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𝑤</m:t>
                        </m:r>
                      </m:e>
                      <m:sub>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sub>
                      <m:sup>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sup>
                    </m:sSubSup>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sz="1200" i="1">
                            <a:solidFill>
                              <a:srgbClr val="000000"/>
                            </a:solidFill>
                            <a:effectLst/>
                            <a:latin typeface="Cambria Math" panose="02040503050406030204" pitchFamily="18" charset="0"/>
                            <a:ea typeface="Cambria Math" panose="02040503050406030204" pitchFamily="18" charset="0"/>
                          </a:rPr>
                        </m:ctrlPr>
                      </m:sSubPr>
                      <m:e>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𝐷</m:t>
                        </m:r>
                      </m:e>
                      <m:sub>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sub>
                    </m:sSub>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 sz="1200" dirty="0">
                    <a:solidFill>
                      <a:schemeClr val="dk1"/>
                    </a:solidFill>
                  </a:rPr>
                  <a:t> </a:t>
                </a:r>
                <a:r>
                  <a:rPr lang="en" sz="1100" dirty="0">
                    <a:solidFill>
                      <a:schemeClr val="dk1"/>
                    </a:solidFill>
                  </a:rPr>
                  <a:t>is the gradient of the loss function L computed on the client’s local data D</a:t>
                </a:r>
                <a:r>
                  <a:rPr lang="en" sz="1100" baseline="-25000" dirty="0">
                    <a:solidFill>
                      <a:schemeClr val="dk1"/>
                    </a:solidFill>
                  </a:rPr>
                  <a:t>k.</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The updated local weights </a:t>
                </a:r>
                <a14:m>
                  <m:oMath xmlns:m="http://schemas.openxmlformats.org/officeDocument/2006/math">
                    <m:sSubSup>
                      <m:sSubSupPr>
                        <m:ctrlPr>
                          <a:rPr lang="en-IN" sz="1200" i="1" smtClean="0">
                            <a:solidFill>
                              <a:srgbClr val="000000"/>
                            </a:solidFill>
                            <a:effectLst/>
                            <a:latin typeface="Cambria Math" panose="02040503050406030204" pitchFamily="18" charset="0"/>
                            <a:ea typeface="Cambria Math" panose="02040503050406030204" pitchFamily="18" charset="0"/>
                          </a:rPr>
                        </m:ctrlPr>
                      </m:sSubSupPr>
                      <m:e>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𝑤</m:t>
                        </m:r>
                      </m:e>
                      <m:sub>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sub>
                      <m:sup>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p>
                    </m:sSubSup>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n" sz="1100" dirty="0">
                    <a:solidFill>
                      <a:schemeClr val="dk1"/>
                    </a:solidFill>
                  </a:rPr>
                  <a:t>are then sent to the central server.</a:t>
                </a:r>
                <a:endParaRPr sz="1100" dirty="0">
                  <a:solidFill>
                    <a:schemeClr val="dk1"/>
                  </a:solidFill>
                </a:endParaRPr>
              </a:p>
              <a:p>
                <a:pPr marL="152400" lvl="0" indent="0" algn="l" rtl="0">
                  <a:spcBef>
                    <a:spcPts val="1200"/>
                  </a:spcBef>
                  <a:spcAft>
                    <a:spcPts val="0"/>
                  </a:spcAft>
                  <a:buClr>
                    <a:schemeClr val="dk1"/>
                  </a:buClr>
                  <a:buSzPts val="1200"/>
                  <a:buNone/>
                </a:pPr>
                <a:r>
                  <a:rPr lang="en" sz="1200" b="1" dirty="0">
                    <a:solidFill>
                      <a:schemeClr val="dk1"/>
                    </a:solidFill>
                  </a:rPr>
                  <a:t>2.   Federated Averaging Algorithm (FedAvg):</a:t>
                </a:r>
                <a:br>
                  <a:rPr lang="en" sz="1200" b="1" dirty="0">
                    <a:solidFill>
                      <a:schemeClr val="dk1"/>
                    </a:solidFill>
                  </a:rPr>
                </a:br>
                <a:r>
                  <a:rPr lang="en" sz="1100" dirty="0">
                    <a:solidFill>
                      <a:schemeClr val="dk1"/>
                    </a:solidFill>
                  </a:rPr>
                  <a:t>The central server aggregates the local updates (model parameters) from all clients using </a:t>
                </a:r>
                <a:r>
                  <a:rPr lang="en" sz="1100" b="1" dirty="0">
                    <a:solidFill>
                      <a:schemeClr val="dk1"/>
                    </a:solidFill>
                  </a:rPr>
                  <a:t>Federated Averaging</a:t>
                </a:r>
                <a:r>
                  <a:rPr lang="en" sz="1100" dirty="0">
                    <a:solidFill>
                      <a:schemeClr val="dk1"/>
                    </a:solidFill>
                  </a:rPr>
                  <a:t>:</a:t>
                </a:r>
                <a:endParaRPr sz="1100" dirty="0">
                  <a:solidFill>
                    <a:schemeClr val="dk1"/>
                  </a:solidFill>
                </a:endParaRPr>
              </a:p>
              <a:p>
                <a:pPr marL="0" lvl="0" indent="0" algn="l" rtl="0">
                  <a:spcBef>
                    <a:spcPts val="1200"/>
                  </a:spcBef>
                  <a:spcAft>
                    <a:spcPts val="1200"/>
                  </a:spcAft>
                  <a:buNone/>
                </a:pPr>
                <a14:m>
                  <m:oMathPara xmlns:m="http://schemas.openxmlformats.org/officeDocument/2006/math">
                    <m:oMathParaPr>
                      <m:jc m:val="centerGroup"/>
                    </m:oMathParaPr>
                    <m:oMath xmlns:m="http://schemas.openxmlformats.org/officeDocument/2006/math">
                      <m:sSup>
                        <m:sSupPr>
                          <m:ctrlPr>
                            <a:rPr lang="en-IN" sz="1200" i="1" smtClean="0">
                              <a:solidFill>
                                <a:srgbClr val="000000"/>
                              </a:solidFill>
                              <a:effectLst/>
                              <a:latin typeface="Cambria Math" panose="02040503050406030204" pitchFamily="18" charset="0"/>
                              <a:ea typeface="Cambria Math" panose="02040503050406030204" pitchFamily="18" charset="0"/>
                            </a:rPr>
                          </m:ctrlPr>
                        </m:sSupPr>
                        <m:e>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𝑤</m:t>
                          </m:r>
                        </m:e>
                        <m:sup>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p>
                      </m:sSup>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1200" i="1">
                              <a:solidFill>
                                <a:srgbClr val="000000"/>
                              </a:solidFill>
                              <a:effectLst/>
                              <a:latin typeface="Cambria Math" panose="02040503050406030204" pitchFamily="18" charset="0"/>
                              <a:ea typeface="Cambria Math" panose="02040503050406030204" pitchFamily="18" charset="0"/>
                            </a:rPr>
                          </m:ctrlPr>
                        </m:fPr>
                        <m:num>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num>
                        <m:den>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𝐾</m:t>
                          </m:r>
                        </m:den>
                      </m:f>
                      <m:nary>
                        <m:naryPr>
                          <m:chr m:val="∑"/>
                          <m:ctrlPr>
                            <a:rPr lang="en-IN" sz="1200" i="1">
                              <a:solidFill>
                                <a:srgbClr val="000000"/>
                              </a:solidFill>
                              <a:effectLst/>
                              <a:latin typeface="Cambria Math" panose="02040503050406030204" pitchFamily="18" charset="0"/>
                              <a:ea typeface="Cambria Math" panose="02040503050406030204" pitchFamily="18" charset="0"/>
                            </a:rPr>
                          </m:ctrlPr>
                        </m:naryPr>
                        <m:sub>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𝐾</m:t>
                          </m:r>
                        </m:sup>
                        <m:e>
                          <m:sSubSup>
                            <m:sSubSupPr>
                              <m:ctrlPr>
                                <a:rPr lang="en-IN" sz="1200" i="1">
                                  <a:solidFill>
                                    <a:srgbClr val="000000"/>
                                  </a:solidFill>
                                  <a:effectLst/>
                                  <a:latin typeface="Cambria Math" panose="02040503050406030204" pitchFamily="18" charset="0"/>
                                  <a:ea typeface="Cambria Math" panose="02040503050406030204" pitchFamily="18" charset="0"/>
                                </a:rPr>
                              </m:ctrlPr>
                            </m:sSubSupPr>
                            <m:e>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𝑤</m:t>
                              </m:r>
                            </m:e>
                            <m:sub>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sub>
                            <m:sup>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p>
                          </m:sSubSup>
                          <m:r>
                            <a:rPr lang="en-US" sz="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e>
                      </m:nary>
                    </m:oMath>
                  </m:oMathPara>
                </a14:m>
                <a:endParaRPr sz="1200" dirty="0">
                  <a:solidFill>
                    <a:schemeClr val="dk1"/>
                  </a:solidFill>
                </a:endParaRPr>
              </a:p>
            </p:txBody>
          </p:sp>
        </mc:Choice>
        <mc:Fallback xmlns="">
          <p:sp>
            <p:nvSpPr>
              <p:cNvPr id="157" name="Google Shape;157;p31"/>
              <p:cNvSpPr txBox="1">
                <a:spLocks noGrp="1" noRot="1" noChangeAspect="1" noMove="1" noResize="1" noEditPoints="1" noAdjustHandles="1" noChangeArrowheads="1" noChangeShapeType="1" noTextEdit="1"/>
              </p:cNvSpPr>
              <p:nvPr>
                <p:ph type="body" idx="1"/>
              </p:nvPr>
            </p:nvSpPr>
            <p:spPr>
              <a:xfrm>
                <a:off x="311700" y="41275"/>
                <a:ext cx="8520600" cy="4527600"/>
              </a:xfrm>
              <a:prstGeom prst="rect">
                <a:avLst/>
              </a:prstGeom>
              <a:blipFill>
                <a:blip r:embed="rId3"/>
                <a:stretch>
                  <a:fillRect l="-72"/>
                </a:stretch>
              </a:blipFill>
            </p:spPr>
            <p:txBody>
              <a:bodyPr/>
              <a:lstStyle/>
              <a:p>
                <a:r>
                  <a:rPr lang="en-IN">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7" name="Google Shape;167;p32"/>
              <p:cNvSpPr txBox="1">
                <a:spLocks noGrp="1"/>
              </p:cNvSpPr>
              <p:nvPr>
                <p:ph type="body" idx="1"/>
              </p:nvPr>
            </p:nvSpPr>
            <p:spPr>
              <a:xfrm>
                <a:off x="311700" y="63500"/>
                <a:ext cx="8520600" cy="4505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100" dirty="0">
                    <a:solidFill>
                      <a:schemeClr val="dk1"/>
                    </a:solidFill>
                  </a:rPr>
                  <a:t>Where:</a:t>
                </a:r>
                <a:endParaRPr sz="1100" dirty="0">
                  <a:solidFill>
                    <a:schemeClr val="dk1"/>
                  </a:solidFill>
                </a:endParaRPr>
              </a:p>
              <a:p>
                <a:pPr marL="457200" lvl="0" indent="-298450" algn="l" rtl="0">
                  <a:spcBef>
                    <a:spcPts val="1200"/>
                  </a:spcBef>
                  <a:spcAft>
                    <a:spcPts val="0"/>
                  </a:spcAft>
                  <a:buClr>
                    <a:schemeClr val="dk1"/>
                  </a:buClr>
                  <a:buSzPts val="1100"/>
                  <a:buChar char="●"/>
                </a:pPr>
                <a:r>
                  <a:rPr lang="en" sz="1100" dirty="0">
                    <a:solidFill>
                      <a:schemeClr val="dk1"/>
                    </a:solidFill>
                  </a:rPr>
                  <a:t> </a:t>
                </a:r>
                <a14:m>
                  <m:oMath xmlns:m="http://schemas.openxmlformats.org/officeDocument/2006/math">
                    <m:sSubSup>
                      <m:sSubSupPr>
                        <m:ctrlPr>
                          <a:rPr lang="en-IN" sz="1200" i="1" smtClean="0">
                            <a:solidFill>
                              <a:srgbClr val="000000"/>
                            </a:solidFill>
                            <a:effectLst/>
                            <a:latin typeface="Cambria Math" panose="02040503050406030204" pitchFamily="18" charset="0"/>
                            <a:ea typeface="Cambria Math" panose="02040503050406030204" pitchFamily="18" charset="0"/>
                          </a:rPr>
                        </m:ctrlPr>
                      </m:sSubSupPr>
                      <m:e>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𝑤</m:t>
                        </m:r>
                      </m:e>
                      <m:sub>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sub>
                      <m:sup>
                        <m:r>
                          <a:rPr lang="en-US"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sup>
                    </m:sSubSup>
                  </m:oMath>
                </a14:m>
                <a:r>
                  <a:rPr lang="en-US" sz="1200" dirty="0">
                    <a:solidFill>
                      <a:srgbClr val="000000"/>
                    </a:solidFill>
                    <a:effectLst/>
                    <a:latin typeface="Times New Roman" panose="02020603050405020304" pitchFamily="18" charset="0"/>
                    <a:ea typeface="Times New Roman" panose="02020603050405020304" pitchFamily="18" charset="0"/>
                  </a:rPr>
                  <a:t> </a:t>
                </a:r>
                <a:r>
                  <a:rPr lang="en" sz="1200" dirty="0">
                    <a:solidFill>
                      <a:schemeClr val="dk1"/>
                    </a:solidFill>
                  </a:rPr>
                  <a:t> </a:t>
                </a:r>
                <a:r>
                  <a:rPr lang="en" sz="1100" dirty="0">
                    <a:solidFill>
                      <a:schemeClr val="dk1"/>
                    </a:solidFill>
                  </a:rPr>
                  <a:t>is the updated global model at iteration t + 1.</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K is the total number of clients.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 </a:t>
                </a:r>
                <a14:m>
                  <m:oMath xmlns:m="http://schemas.openxmlformats.org/officeDocument/2006/math">
                    <m:sSubSup>
                      <m:sSubSupPr>
                        <m:ctrlPr>
                          <a:rPr lang="en-IN" sz="1100" i="1" smtClean="0">
                            <a:solidFill>
                              <a:srgbClr val="000000"/>
                            </a:solidFill>
                            <a:effectLst/>
                            <a:latin typeface="Cambria Math" panose="02040503050406030204" pitchFamily="18" charset="0"/>
                            <a:ea typeface="Cambria Math" panose="02040503050406030204" pitchFamily="18" charset="0"/>
                          </a:rPr>
                        </m:ctrlPr>
                      </m:sSubSupPr>
                      <m:e>
                        <m:r>
                          <a:rPr lang="en-US"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𝑤</m:t>
                        </m:r>
                      </m:e>
                      <m:sub>
                        <m:r>
                          <a:rPr lang="en-US"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sub>
                      <m:sup>
                        <m:r>
                          <a:rPr lang="en-US"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US"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p>
                    </m:sSubSup>
                  </m:oMath>
                </a14:m>
                <a:r>
                  <a:rPr lang="en" sz="1100" dirty="0">
                    <a:solidFill>
                      <a:schemeClr val="dk1"/>
                    </a:solidFill>
                  </a:rPr>
                  <a:t> are the locally updated weights sent by each client.</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After aggregation, the central server redistributes the improved global model </a:t>
                </a:r>
                <a14:m>
                  <m:oMath xmlns:m="http://schemas.openxmlformats.org/officeDocument/2006/math">
                    <m:sSubSup>
                      <m:sSubSupPr>
                        <m:ctrlPr>
                          <a:rPr lang="en-IN" sz="1100" i="1" smtClean="0">
                            <a:solidFill>
                              <a:srgbClr val="000000"/>
                            </a:solidFill>
                            <a:effectLst/>
                            <a:latin typeface="Cambria Math" panose="02040503050406030204" pitchFamily="18" charset="0"/>
                            <a:ea typeface="Cambria Math" panose="02040503050406030204" pitchFamily="18" charset="0"/>
                          </a:rPr>
                        </m:ctrlPr>
                      </m:sSubSupPr>
                      <m:e>
                        <m:r>
                          <a:rPr lang="en-US"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𝑤</m:t>
                        </m:r>
                      </m:e>
                      <m:sub>
                        <m:r>
                          <a:rPr lang="en-US"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𝑘</m:t>
                        </m:r>
                      </m:sub>
                      <m:sup>
                        <m:r>
                          <a:rPr lang="en-US"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US"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p>
                    </m:sSubSup>
                  </m:oMath>
                </a14:m>
                <a:r>
                  <a:rPr lang="en" sz="1100" dirty="0">
                    <a:solidFill>
                      <a:schemeClr val="dk1"/>
                    </a:solidFill>
                  </a:rPr>
                  <a:t> to all the clients.</a:t>
                </a:r>
                <a:endParaRPr sz="1100" dirty="0">
                  <a:solidFill>
                    <a:schemeClr val="dk1"/>
                  </a:solidFill>
                </a:endParaRPr>
              </a:p>
              <a:p>
                <a:pPr marL="457200" lvl="0" indent="0" algn="l" rtl="0">
                  <a:spcBef>
                    <a:spcPts val="1200"/>
                  </a:spcBef>
                  <a:spcAft>
                    <a:spcPts val="0"/>
                  </a:spcAft>
                  <a:buNone/>
                </a:pPr>
                <a:endParaRPr sz="1100" dirty="0">
                  <a:solidFill>
                    <a:schemeClr val="dk1"/>
                  </a:solidFill>
                </a:endParaRPr>
              </a:p>
              <a:p>
                <a:pPr marL="0" lvl="0" indent="0" algn="l" rtl="0">
                  <a:spcBef>
                    <a:spcPts val="1200"/>
                  </a:spcBef>
                  <a:spcAft>
                    <a:spcPts val="0"/>
                  </a:spcAft>
                  <a:buNone/>
                </a:pPr>
                <a:r>
                  <a:rPr lang="en" sz="1200" b="1" dirty="0">
                    <a:solidFill>
                      <a:schemeClr val="dk1"/>
                    </a:solidFill>
                  </a:rPr>
                  <a:t>3. Hyperparameter Tuning at Central Server:</a:t>
                </a:r>
                <a:endParaRPr sz="1200" b="1" dirty="0">
                  <a:solidFill>
                    <a:schemeClr val="dk1"/>
                  </a:solidFill>
                </a:endParaRPr>
              </a:p>
              <a:p>
                <a:pPr marL="457200" lvl="0" indent="-298450" algn="l" rtl="0">
                  <a:spcBef>
                    <a:spcPts val="1200"/>
                  </a:spcBef>
                  <a:spcAft>
                    <a:spcPts val="0"/>
                  </a:spcAft>
                  <a:buClr>
                    <a:schemeClr val="dk1"/>
                  </a:buClr>
                  <a:buSzPts val="1100"/>
                  <a:buChar char="●"/>
                </a:pPr>
                <a:r>
                  <a:rPr lang="en" sz="1100" dirty="0">
                    <a:solidFill>
                      <a:schemeClr val="dk1"/>
                    </a:solidFill>
                  </a:rPr>
                  <a:t>If the aggregated global model does not achieve the desired accuracy, hyperparameters such as learning rate (η\etaη), batch size, and regularization parameters are tuned.</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The central server may also apply optimization techniques like </a:t>
                </a:r>
                <a:r>
                  <a:rPr lang="en" sz="1100" b="1" dirty="0">
                    <a:solidFill>
                      <a:schemeClr val="dk1"/>
                    </a:solidFill>
                  </a:rPr>
                  <a:t>Adam</a:t>
                </a:r>
                <a:r>
                  <a:rPr lang="en" sz="1100" dirty="0">
                    <a:solidFill>
                      <a:schemeClr val="dk1"/>
                    </a:solidFill>
                  </a:rPr>
                  <a:t> or </a:t>
                </a:r>
                <a:r>
                  <a:rPr lang="en" sz="1100" b="1" dirty="0">
                    <a:solidFill>
                      <a:schemeClr val="dk1"/>
                    </a:solidFill>
                  </a:rPr>
                  <a:t>RMSProp</a:t>
                </a:r>
                <a:r>
                  <a:rPr lang="en" sz="1100" dirty="0">
                    <a:solidFill>
                      <a:schemeClr val="dk1"/>
                    </a:solidFill>
                  </a:rPr>
                  <a:t> to improve model convergence.</a:t>
                </a:r>
                <a:endParaRPr sz="1100" dirty="0">
                  <a:solidFill>
                    <a:schemeClr val="dk1"/>
                  </a:solidFill>
                </a:endParaRPr>
              </a:p>
              <a:p>
                <a:pPr marL="0" lvl="0" indent="0" algn="l" rtl="0">
                  <a:spcBef>
                    <a:spcPts val="1200"/>
                  </a:spcBef>
                  <a:spcAft>
                    <a:spcPts val="1200"/>
                  </a:spcAft>
                  <a:buNone/>
                </a:pPr>
                <a:endParaRPr dirty="0"/>
              </a:p>
            </p:txBody>
          </p:sp>
        </mc:Choice>
        <mc:Fallback xmlns="">
          <p:sp>
            <p:nvSpPr>
              <p:cNvPr id="167" name="Google Shape;167;p32"/>
              <p:cNvSpPr txBox="1">
                <a:spLocks noGrp="1" noRot="1" noChangeAspect="1" noMove="1" noResize="1" noEditPoints="1" noAdjustHandles="1" noChangeArrowheads="1" noChangeShapeType="1" noTextEdit="1"/>
              </p:cNvSpPr>
              <p:nvPr>
                <p:ph type="body" idx="1"/>
              </p:nvPr>
            </p:nvSpPr>
            <p:spPr>
              <a:xfrm>
                <a:off x="311700" y="63500"/>
                <a:ext cx="8520600" cy="4505400"/>
              </a:xfrm>
              <a:prstGeom prst="rect">
                <a:avLst/>
              </a:prstGeom>
              <a:blipFill>
                <a:blip r:embed="rId3"/>
                <a:stretch>
                  <a:fillRect/>
                </a:stretch>
              </a:blipFill>
            </p:spPr>
            <p:txBody>
              <a:bodyPr/>
              <a:lstStyle/>
              <a:p>
                <a:r>
                  <a:rPr lang="en-IN">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236100" y="58925"/>
            <a:ext cx="867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t>Methodology(Phase 3)</a:t>
            </a:r>
            <a:r>
              <a:rPr lang="en" sz="2200"/>
              <a:t> - Integrating Web/ GUI based Application</a:t>
            </a:r>
            <a:endParaRPr sz="2200"/>
          </a:p>
          <a:p>
            <a:pPr marL="0" lvl="0" indent="0" algn="l" rtl="0">
              <a:spcBef>
                <a:spcPts val="0"/>
              </a:spcBef>
              <a:spcAft>
                <a:spcPts val="0"/>
              </a:spcAft>
              <a:buNone/>
            </a:pPr>
            <a:endParaRPr/>
          </a:p>
        </p:txBody>
      </p:sp>
      <p:pic>
        <p:nvPicPr>
          <p:cNvPr id="176" name="Google Shape;176;p33"/>
          <p:cNvPicPr preferRelativeResize="0"/>
          <p:nvPr/>
        </p:nvPicPr>
        <p:blipFill>
          <a:blip r:embed="rId3">
            <a:alphaModFix/>
          </a:blip>
          <a:stretch>
            <a:fillRect/>
          </a:stretch>
        </p:blipFill>
        <p:spPr>
          <a:xfrm>
            <a:off x="663275" y="588525"/>
            <a:ext cx="7817449" cy="4479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xfrm>
            <a:off x="199150" y="976825"/>
            <a:ext cx="4098900" cy="507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1800"/>
              <a:t>Data Collection Approaches/ Strategies</a:t>
            </a:r>
            <a:endParaRPr sz="1800"/>
          </a:p>
        </p:txBody>
      </p:sp>
      <p:pic>
        <p:nvPicPr>
          <p:cNvPr id="182" name="Google Shape;182;p34"/>
          <p:cNvPicPr preferRelativeResize="0"/>
          <p:nvPr/>
        </p:nvPicPr>
        <p:blipFill>
          <a:blip r:embed="rId3">
            <a:alphaModFix/>
          </a:blip>
          <a:stretch>
            <a:fillRect/>
          </a:stretch>
        </p:blipFill>
        <p:spPr>
          <a:xfrm>
            <a:off x="658129" y="1707890"/>
            <a:ext cx="2010750" cy="1335611"/>
          </a:xfrm>
          <a:prstGeom prst="rect">
            <a:avLst/>
          </a:prstGeom>
          <a:noFill/>
          <a:ln>
            <a:noFill/>
          </a:ln>
        </p:spPr>
      </p:pic>
      <p:sp>
        <p:nvSpPr>
          <p:cNvPr id="183" name="Google Shape;183;p34"/>
          <p:cNvSpPr/>
          <p:nvPr/>
        </p:nvSpPr>
        <p:spPr>
          <a:xfrm>
            <a:off x="3223813" y="2229950"/>
            <a:ext cx="699300" cy="34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184;p34"/>
          <p:cNvSpPr txBox="1"/>
          <p:nvPr/>
        </p:nvSpPr>
        <p:spPr>
          <a:xfrm>
            <a:off x="552438" y="3043500"/>
            <a:ext cx="2222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rPr>
              <a:t>Captures continuous retinal signals from the patient's eye over time in microvolts and stores the raw data in .edf format.</a:t>
            </a:r>
            <a:endParaRPr sz="900">
              <a:solidFill>
                <a:schemeClr val="dk1"/>
              </a:solidFill>
            </a:endParaRPr>
          </a:p>
        </p:txBody>
      </p:sp>
      <p:pic>
        <p:nvPicPr>
          <p:cNvPr id="185" name="Google Shape;185;p34"/>
          <p:cNvPicPr preferRelativeResize="0"/>
          <p:nvPr/>
        </p:nvPicPr>
        <p:blipFill>
          <a:blip r:embed="rId4">
            <a:alphaModFix/>
          </a:blip>
          <a:stretch>
            <a:fillRect/>
          </a:stretch>
        </p:blipFill>
        <p:spPr>
          <a:xfrm>
            <a:off x="4478038" y="879300"/>
            <a:ext cx="3702276" cy="3051111"/>
          </a:xfrm>
          <a:prstGeom prst="rect">
            <a:avLst/>
          </a:prstGeom>
          <a:noFill/>
          <a:ln>
            <a:noFill/>
          </a:ln>
        </p:spPr>
      </p:pic>
      <p:sp>
        <p:nvSpPr>
          <p:cNvPr id="186" name="Google Shape;186;p34"/>
          <p:cNvSpPr txBox="1"/>
          <p:nvPr/>
        </p:nvSpPr>
        <p:spPr>
          <a:xfrm>
            <a:off x="4341750" y="3930400"/>
            <a:ext cx="2299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rPr>
              <a:t>Raw signals stored as .edf extension.</a:t>
            </a:r>
            <a:endParaRPr sz="900">
              <a:solidFill>
                <a:schemeClr val="dk1"/>
              </a:solidFill>
            </a:endParaRPr>
          </a:p>
        </p:txBody>
      </p:sp>
      <p:sp>
        <p:nvSpPr>
          <p:cNvPr id="187" name="Google Shape;187;p34"/>
          <p:cNvSpPr txBox="1"/>
          <p:nvPr/>
        </p:nvSpPr>
        <p:spPr>
          <a:xfrm>
            <a:off x="904800" y="4288675"/>
            <a:ext cx="733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rPr>
              <a:t>Note: EDF file is a European Data Format file, which is a standard file format for storing and exchanging biological and physical signals.</a:t>
            </a:r>
            <a:endParaRPr sz="900">
              <a:solidFill>
                <a:schemeClr val="dk1"/>
              </a:solidFill>
            </a:endParaRPr>
          </a:p>
        </p:txBody>
      </p:sp>
      <p:sp>
        <p:nvSpPr>
          <p:cNvPr id="188" name="Google Shape;188;p34"/>
          <p:cNvSpPr txBox="1"/>
          <p:nvPr/>
        </p:nvSpPr>
        <p:spPr>
          <a:xfrm>
            <a:off x="72850" y="-2175"/>
            <a:ext cx="9071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rPr>
              <a:t>Proposed System(Phase 1.1)</a:t>
            </a:r>
            <a:r>
              <a:rPr lang="en" sz="2200">
                <a:solidFill>
                  <a:schemeClr val="dk1"/>
                </a:solidFill>
              </a:rPr>
              <a:t> - ERG Data Collection </a:t>
            </a:r>
            <a:endParaRPr sz="22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body" idx="1"/>
          </p:nvPr>
        </p:nvSpPr>
        <p:spPr>
          <a:xfrm>
            <a:off x="311700" y="57000"/>
            <a:ext cx="8520600" cy="5029500"/>
          </a:xfrm>
          <a:prstGeom prst="rect">
            <a:avLst/>
          </a:prstGeom>
        </p:spPr>
        <p:txBody>
          <a:bodyPr spcFirstLastPara="1" wrap="square" lIns="91425" tIns="91425" rIns="91425" bIns="91425" anchor="t" anchorCtr="0">
            <a:normAutofit fontScale="92500"/>
          </a:bodyPr>
          <a:lstStyle/>
          <a:p>
            <a:pPr marL="0" lvl="0" indent="0" algn="l" rtl="0">
              <a:spcBef>
                <a:spcPts val="1200"/>
              </a:spcBef>
              <a:spcAft>
                <a:spcPts val="0"/>
              </a:spcAft>
              <a:buClr>
                <a:schemeClr val="dk1"/>
              </a:buClr>
              <a:buSzPts val="1100"/>
              <a:buFont typeface="Arial"/>
              <a:buNone/>
            </a:pPr>
            <a:r>
              <a:rPr lang="en" sz="1100" b="1">
                <a:solidFill>
                  <a:schemeClr val="dk1"/>
                </a:solidFill>
              </a:rPr>
              <a:t>Processing ERG Raw Signals</a:t>
            </a:r>
            <a:r>
              <a:rPr lang="en" sz="1100">
                <a:solidFill>
                  <a:schemeClr val="dk1"/>
                </a:solidFill>
              </a:rPr>
              <a:t> involves the following steps to convert them into </a:t>
            </a:r>
            <a:r>
              <a:rPr lang="en" sz="1100" b="1">
                <a:solidFill>
                  <a:schemeClr val="dk1"/>
                </a:solidFill>
              </a:rPr>
              <a:t>processed data (in microvolts)</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AutoNum type="arabicPeriod"/>
            </a:pPr>
            <a:r>
              <a:rPr lang="en" sz="1100" b="1">
                <a:solidFill>
                  <a:schemeClr val="dk1"/>
                </a:solidFill>
              </a:rPr>
              <a:t>Data Acquisition</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Collect raw signals as </a:t>
            </a:r>
            <a:r>
              <a:rPr lang="en" sz="1100" b="1">
                <a:solidFill>
                  <a:schemeClr val="dk1"/>
                </a:solidFill>
              </a:rPr>
              <a:t>voltage-time data</a:t>
            </a:r>
            <a:r>
              <a:rPr lang="en" sz="1100">
                <a:solidFill>
                  <a:schemeClr val="dk1"/>
                </a:solidFill>
              </a:rPr>
              <a:t> (µV vs. ms) from retinal responses to light stimuli.</a:t>
            </a:r>
            <a:br>
              <a:rPr lang="en" sz="1100">
                <a:solidFill>
                  <a:schemeClr val="dk1"/>
                </a:solidFill>
              </a:rPr>
            </a:b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Baseline Correction</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Remove the pre-stimulus offset by subtracting the average signal before stimulus onset.</a:t>
            </a:r>
            <a:br>
              <a:rPr lang="en" sz="1100">
                <a:solidFill>
                  <a:schemeClr val="dk1"/>
                </a:solidFill>
              </a:rPr>
            </a:b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Filtering</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Apply a </a:t>
            </a:r>
            <a:r>
              <a:rPr lang="en" sz="1100" b="1">
                <a:solidFill>
                  <a:schemeClr val="dk1"/>
                </a:solidFill>
              </a:rPr>
              <a:t>band-pass filter</a:t>
            </a:r>
            <a:r>
              <a:rPr lang="en" sz="1100">
                <a:solidFill>
                  <a:schemeClr val="dk1"/>
                </a:solidFill>
              </a:rPr>
              <a:t> to retain frequencies relevant to ERG signals (e.g., 0.3 Hz to 300 Hz).</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Remove noise (e.g., electrical interference, physiological artifacts).</a:t>
            </a:r>
            <a:br>
              <a:rPr lang="en" sz="1100">
                <a:solidFill>
                  <a:schemeClr val="dk1"/>
                </a:solidFill>
              </a:rPr>
            </a:b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Artifact Removal</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Exclude large spikes caused by eye movements or equipment issues using amplitude thresholds or automated detection.</a:t>
            </a:r>
            <a:br>
              <a:rPr lang="en" sz="1100">
                <a:solidFill>
                  <a:schemeClr val="dk1"/>
                </a:solidFill>
              </a:rPr>
            </a:b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Feature Extraction</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Identify key waveform components:</a:t>
            </a:r>
            <a:endParaRPr sz="1100">
              <a:solidFill>
                <a:schemeClr val="dk1"/>
              </a:solidFill>
            </a:endParaRPr>
          </a:p>
          <a:p>
            <a:pPr marL="1371600" lvl="2" indent="-298450" algn="l" rtl="0">
              <a:spcBef>
                <a:spcPts val="0"/>
              </a:spcBef>
              <a:spcAft>
                <a:spcPts val="0"/>
              </a:spcAft>
              <a:buClr>
                <a:schemeClr val="dk1"/>
              </a:buClr>
              <a:buSzPts val="1100"/>
              <a:buChar char="■"/>
            </a:pPr>
            <a:r>
              <a:rPr lang="en" sz="1100" b="1">
                <a:solidFill>
                  <a:schemeClr val="dk1"/>
                </a:solidFill>
              </a:rPr>
              <a:t>a-Wave</a:t>
            </a:r>
            <a:r>
              <a:rPr lang="en" sz="1100">
                <a:solidFill>
                  <a:schemeClr val="dk1"/>
                </a:solidFill>
              </a:rPr>
              <a:t>: First negative trough (amplitude &amp; latency).</a:t>
            </a:r>
            <a:endParaRPr sz="1100">
              <a:solidFill>
                <a:schemeClr val="dk1"/>
              </a:solidFill>
            </a:endParaRPr>
          </a:p>
          <a:p>
            <a:pPr marL="1371600" lvl="2" indent="-298450" algn="l" rtl="0">
              <a:spcBef>
                <a:spcPts val="0"/>
              </a:spcBef>
              <a:spcAft>
                <a:spcPts val="0"/>
              </a:spcAft>
              <a:buClr>
                <a:schemeClr val="dk1"/>
              </a:buClr>
              <a:buSzPts val="1100"/>
              <a:buChar char="■"/>
            </a:pPr>
            <a:r>
              <a:rPr lang="en" sz="1100" b="1">
                <a:solidFill>
                  <a:schemeClr val="dk1"/>
                </a:solidFill>
              </a:rPr>
              <a:t>b-Wave</a:t>
            </a:r>
            <a:r>
              <a:rPr lang="en" sz="1100">
                <a:solidFill>
                  <a:schemeClr val="dk1"/>
                </a:solidFill>
              </a:rPr>
              <a:t>: First positive peak after the a-wave.</a:t>
            </a:r>
            <a:endParaRPr sz="1100">
              <a:solidFill>
                <a:schemeClr val="dk1"/>
              </a:solidFill>
            </a:endParaRPr>
          </a:p>
          <a:p>
            <a:pPr marL="1371600" lvl="2" indent="-298450" algn="l" rtl="0">
              <a:spcBef>
                <a:spcPts val="0"/>
              </a:spcBef>
              <a:spcAft>
                <a:spcPts val="0"/>
              </a:spcAft>
              <a:buClr>
                <a:schemeClr val="dk1"/>
              </a:buClr>
              <a:buSzPts val="1100"/>
              <a:buChar char="■"/>
            </a:pPr>
            <a:r>
              <a:rPr lang="en" sz="1100" b="1">
                <a:solidFill>
                  <a:schemeClr val="dk1"/>
                </a:solidFill>
              </a:rPr>
              <a:t>Oscillatory Potentials</a:t>
            </a:r>
            <a:r>
              <a:rPr lang="en" sz="1100">
                <a:solidFill>
                  <a:schemeClr val="dk1"/>
                </a:solidFill>
              </a:rPr>
              <a:t>: Extract high-frequency components using further filtering.</a:t>
            </a:r>
            <a:br>
              <a:rPr lang="en" sz="1100">
                <a:solidFill>
                  <a:schemeClr val="dk1"/>
                </a:solidFill>
              </a:rPr>
            </a:b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Amplitude and Latency Measurements</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Measure </a:t>
            </a:r>
            <a:r>
              <a:rPr lang="en" sz="1100" b="1">
                <a:solidFill>
                  <a:schemeClr val="dk1"/>
                </a:solidFill>
              </a:rPr>
              <a:t>amplitude (µV)</a:t>
            </a:r>
            <a:r>
              <a:rPr lang="en" sz="1100">
                <a:solidFill>
                  <a:schemeClr val="dk1"/>
                </a:solidFill>
              </a:rPr>
              <a:t>: Difference between trough/peak and baseline.</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Measure </a:t>
            </a:r>
            <a:r>
              <a:rPr lang="en" sz="1100" b="1">
                <a:solidFill>
                  <a:schemeClr val="dk1"/>
                </a:solidFill>
              </a:rPr>
              <a:t>latency (ms)</a:t>
            </a:r>
            <a:r>
              <a:rPr lang="en" sz="1100">
                <a:solidFill>
                  <a:schemeClr val="dk1"/>
                </a:solidFill>
              </a:rPr>
              <a:t>: Time from stimulus onset to a-wave or b-wave points.</a:t>
            </a:r>
            <a:endParaRPr sz="1100">
              <a:solidFill>
                <a:schemeClr val="dk1"/>
              </a:solidFill>
            </a:endParaRPr>
          </a:p>
          <a:p>
            <a:pPr marL="0" lvl="0" indent="0" algn="l" rtl="0">
              <a:spcBef>
                <a:spcPts val="1200"/>
              </a:spcBef>
              <a:spcAft>
                <a:spcPts val="1200"/>
              </a:spcAft>
              <a:buClr>
                <a:schemeClr val="dk1"/>
              </a:buClr>
              <a:buSzPts val="1100"/>
              <a:buFont typeface="Arial"/>
              <a:buNone/>
            </a:pPr>
            <a:r>
              <a:rPr lang="en" sz="1100">
                <a:solidFill>
                  <a:schemeClr val="dk1"/>
                </a:solidFill>
              </a:rPr>
              <a:t>The output is structured data with values like </a:t>
            </a:r>
            <a:r>
              <a:rPr lang="en" sz="1100" b="1">
                <a:solidFill>
                  <a:schemeClr val="dk1"/>
                </a:solidFill>
              </a:rPr>
              <a:t>a-wave latency, b-wave amplitude</a:t>
            </a:r>
            <a:r>
              <a:rPr lang="en" sz="1100">
                <a:solidFill>
                  <a:schemeClr val="dk1"/>
                </a:solidFill>
              </a:rPr>
              <a:t>, stored in tabular form for analysis.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6"/>
          <p:cNvPicPr preferRelativeResize="0"/>
          <p:nvPr/>
        </p:nvPicPr>
        <p:blipFill>
          <a:blip r:embed="rId3">
            <a:alphaModFix/>
          </a:blip>
          <a:stretch>
            <a:fillRect/>
          </a:stretch>
        </p:blipFill>
        <p:spPr>
          <a:xfrm>
            <a:off x="65575" y="87425"/>
            <a:ext cx="5788652" cy="2280326"/>
          </a:xfrm>
          <a:prstGeom prst="rect">
            <a:avLst/>
          </a:prstGeom>
          <a:noFill/>
          <a:ln>
            <a:noFill/>
          </a:ln>
        </p:spPr>
      </p:pic>
      <p:sp>
        <p:nvSpPr>
          <p:cNvPr id="199" name="Google Shape;199;p36"/>
          <p:cNvSpPr txBox="1"/>
          <p:nvPr/>
        </p:nvSpPr>
        <p:spPr>
          <a:xfrm>
            <a:off x="6040550" y="0"/>
            <a:ext cx="3030600" cy="485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900">
                <a:solidFill>
                  <a:schemeClr val="dk1"/>
                </a:solidFill>
              </a:rPr>
              <a:t>Here are the </a:t>
            </a:r>
            <a:r>
              <a:rPr lang="en" sz="900" b="1">
                <a:solidFill>
                  <a:schemeClr val="dk1"/>
                </a:solidFill>
              </a:rPr>
              <a:t>steps</a:t>
            </a:r>
            <a:r>
              <a:rPr lang="en" sz="900">
                <a:solidFill>
                  <a:schemeClr val="dk1"/>
                </a:solidFill>
              </a:rPr>
              <a:t> for converting </a:t>
            </a:r>
            <a:r>
              <a:rPr lang="en" sz="900">
                <a:solidFill>
                  <a:srgbClr val="188038"/>
                </a:solidFill>
                <a:latin typeface="Roboto Mono"/>
                <a:ea typeface="Roboto Mono"/>
                <a:cs typeface="Roboto Mono"/>
                <a:sym typeface="Roboto Mono"/>
              </a:rPr>
              <a:t>.edf</a:t>
            </a:r>
            <a:r>
              <a:rPr lang="en" sz="900">
                <a:solidFill>
                  <a:schemeClr val="dk1"/>
                </a:solidFill>
              </a:rPr>
              <a:t> to </a:t>
            </a:r>
            <a:r>
              <a:rPr lang="en" sz="900">
                <a:solidFill>
                  <a:srgbClr val="188038"/>
                </a:solidFill>
                <a:latin typeface="Roboto Mono"/>
                <a:ea typeface="Roboto Mono"/>
                <a:cs typeface="Roboto Mono"/>
                <a:sym typeface="Roboto Mono"/>
              </a:rPr>
              <a:t>.csv</a:t>
            </a:r>
            <a:r>
              <a:rPr lang="en" sz="900">
                <a:solidFill>
                  <a:schemeClr val="dk1"/>
                </a:solidFill>
              </a:rPr>
              <a:t> for all patients:</a:t>
            </a:r>
            <a:endParaRPr sz="900">
              <a:solidFill>
                <a:schemeClr val="dk1"/>
              </a:solidFill>
            </a:endParaRPr>
          </a:p>
          <a:p>
            <a:pPr marL="457200" lvl="0" indent="-285750" algn="l" rtl="0">
              <a:lnSpc>
                <a:spcPct val="115000"/>
              </a:lnSpc>
              <a:spcBef>
                <a:spcPts val="1200"/>
              </a:spcBef>
              <a:spcAft>
                <a:spcPts val="0"/>
              </a:spcAft>
              <a:buClr>
                <a:schemeClr val="dk1"/>
              </a:buClr>
              <a:buSzPts val="900"/>
              <a:buAutoNum type="arabicPeriod"/>
            </a:pPr>
            <a:r>
              <a:rPr lang="en" sz="900" b="1">
                <a:solidFill>
                  <a:schemeClr val="dk1"/>
                </a:solidFill>
              </a:rPr>
              <a:t>Install Required Libraries</a:t>
            </a:r>
            <a:r>
              <a:rPr lang="en" sz="900">
                <a:solidFill>
                  <a:schemeClr val="dk1"/>
                </a:solidFill>
              </a:rPr>
              <a:t>:</a:t>
            </a:r>
            <a:endParaRPr sz="900">
              <a:solidFill>
                <a:schemeClr val="dk1"/>
              </a:solidFill>
            </a:endParaRPr>
          </a:p>
          <a:p>
            <a:pPr marL="0" lvl="0" indent="0" algn="l" rtl="0">
              <a:spcBef>
                <a:spcPts val="1200"/>
              </a:spcBef>
              <a:spcAft>
                <a:spcPts val="0"/>
              </a:spcAft>
              <a:buNone/>
            </a:pPr>
            <a:r>
              <a:rPr lang="en" sz="900">
                <a:solidFill>
                  <a:schemeClr val="dk1"/>
                </a:solidFill>
              </a:rPr>
              <a:t>Install </a:t>
            </a:r>
            <a:r>
              <a:rPr lang="en" sz="900">
                <a:solidFill>
                  <a:srgbClr val="188038"/>
                </a:solidFill>
                <a:latin typeface="Roboto Mono"/>
                <a:ea typeface="Roboto Mono"/>
                <a:cs typeface="Roboto Mono"/>
                <a:sym typeface="Roboto Mono"/>
              </a:rPr>
              <a:t>pyedflib</a:t>
            </a:r>
            <a:r>
              <a:rPr lang="en" sz="900">
                <a:solidFill>
                  <a:schemeClr val="dk1"/>
                </a:solidFill>
              </a:rPr>
              <a:t> and </a:t>
            </a:r>
            <a:r>
              <a:rPr lang="en" sz="900">
                <a:solidFill>
                  <a:srgbClr val="188038"/>
                </a:solidFill>
                <a:latin typeface="Roboto Mono"/>
                <a:ea typeface="Roboto Mono"/>
                <a:cs typeface="Roboto Mono"/>
                <a:sym typeface="Roboto Mono"/>
              </a:rPr>
              <a:t>pandas</a:t>
            </a:r>
            <a:r>
              <a:rPr lang="en" sz="900">
                <a:solidFill>
                  <a:schemeClr val="dk1"/>
                </a:solidFill>
              </a:rPr>
              <a:t>:</a:t>
            </a:r>
            <a:br>
              <a:rPr lang="en" sz="900">
                <a:solidFill>
                  <a:schemeClr val="dk1"/>
                </a:solidFill>
              </a:rPr>
            </a:br>
            <a:br>
              <a:rPr lang="en" sz="900">
                <a:solidFill>
                  <a:schemeClr val="dk1"/>
                </a:solidFill>
              </a:rPr>
            </a:br>
            <a:r>
              <a:rPr lang="en" sz="900">
                <a:solidFill>
                  <a:srgbClr val="188038"/>
                </a:solidFill>
                <a:latin typeface="Roboto Mono"/>
                <a:ea typeface="Roboto Mono"/>
                <a:cs typeface="Roboto Mono"/>
                <a:sym typeface="Roboto Mono"/>
              </a:rPr>
              <a:t>pip install pyedflib pandas</a:t>
            </a:r>
            <a:endParaRPr sz="900">
              <a:solidFill>
                <a:schemeClr val="dk1"/>
              </a:solidFill>
            </a:endParaRPr>
          </a:p>
          <a:p>
            <a:pPr marL="457200" lvl="0" indent="-285750" algn="l" rtl="0">
              <a:lnSpc>
                <a:spcPct val="115000"/>
              </a:lnSpc>
              <a:spcBef>
                <a:spcPts val="1200"/>
              </a:spcBef>
              <a:spcAft>
                <a:spcPts val="0"/>
              </a:spcAft>
              <a:buClr>
                <a:schemeClr val="dk1"/>
              </a:buClr>
              <a:buSzPts val="900"/>
              <a:buAutoNum type="arabicPeriod"/>
            </a:pPr>
            <a:r>
              <a:rPr lang="en" sz="900" b="1">
                <a:solidFill>
                  <a:schemeClr val="dk1"/>
                </a:solidFill>
              </a:rPr>
              <a:t>Load the </a:t>
            </a:r>
            <a:r>
              <a:rPr lang="en" sz="900" b="1">
                <a:solidFill>
                  <a:srgbClr val="188038"/>
                </a:solidFill>
                <a:latin typeface="Roboto Mono"/>
                <a:ea typeface="Roboto Mono"/>
                <a:cs typeface="Roboto Mono"/>
                <a:sym typeface="Roboto Mono"/>
              </a:rPr>
              <a:t>.edf</a:t>
            </a:r>
            <a:r>
              <a:rPr lang="en" sz="900" b="1">
                <a:solidFill>
                  <a:schemeClr val="dk1"/>
                </a:solidFill>
              </a:rPr>
              <a:t> File</a:t>
            </a:r>
            <a:r>
              <a:rPr lang="en" sz="900">
                <a:solidFill>
                  <a:schemeClr val="dk1"/>
                </a:solidFill>
              </a:rPr>
              <a: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Use </a:t>
            </a:r>
            <a:r>
              <a:rPr lang="en" sz="900">
                <a:solidFill>
                  <a:srgbClr val="188038"/>
                </a:solidFill>
                <a:latin typeface="Roboto Mono"/>
                <a:ea typeface="Roboto Mono"/>
                <a:cs typeface="Roboto Mono"/>
                <a:sym typeface="Roboto Mono"/>
              </a:rPr>
              <a:t>pyedflib</a:t>
            </a:r>
            <a:r>
              <a:rPr lang="en" sz="900">
                <a:solidFill>
                  <a:schemeClr val="dk1"/>
                </a:solidFill>
              </a:rPr>
              <a:t> to read </a:t>
            </a:r>
            <a:r>
              <a:rPr lang="en" sz="900">
                <a:solidFill>
                  <a:srgbClr val="188038"/>
                </a:solidFill>
                <a:latin typeface="Roboto Mono"/>
                <a:ea typeface="Roboto Mono"/>
                <a:cs typeface="Roboto Mono"/>
                <a:sym typeface="Roboto Mono"/>
              </a:rPr>
              <a:t>.edf</a:t>
            </a:r>
            <a:r>
              <a:rPr lang="en" sz="900">
                <a:solidFill>
                  <a:schemeClr val="dk1"/>
                </a:solidFill>
              </a:rPr>
              <a:t> files.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Extract metadata (e.g., signal labels, sampling rates).</a:t>
            </a:r>
            <a:endParaRPr sz="900">
              <a:solidFill>
                <a:schemeClr val="dk1"/>
              </a:solidFill>
            </a:endParaRPr>
          </a:p>
          <a:p>
            <a:pPr marL="457200" lvl="0" indent="-285750" algn="l" rtl="0">
              <a:lnSpc>
                <a:spcPct val="115000"/>
              </a:lnSpc>
              <a:spcBef>
                <a:spcPts val="0"/>
              </a:spcBef>
              <a:spcAft>
                <a:spcPts val="0"/>
              </a:spcAft>
              <a:buClr>
                <a:schemeClr val="dk1"/>
              </a:buClr>
              <a:buSzPts val="900"/>
              <a:buAutoNum type="arabicPeriod"/>
            </a:pPr>
            <a:r>
              <a:rPr lang="en" sz="900" b="1">
                <a:solidFill>
                  <a:schemeClr val="dk1"/>
                </a:solidFill>
              </a:rPr>
              <a:t>Extract Data</a:t>
            </a:r>
            <a:r>
              <a:rPr lang="en" sz="900">
                <a:solidFill>
                  <a:schemeClr val="dk1"/>
                </a:solidFill>
              </a:rPr>
              <a: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For each channel, read the signal data in microvolts.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Generate a time vector using the sampling rate.</a:t>
            </a:r>
            <a:endParaRPr sz="900">
              <a:solidFill>
                <a:schemeClr val="dk1"/>
              </a:solidFill>
            </a:endParaRPr>
          </a:p>
          <a:p>
            <a:pPr marL="457200" lvl="0" indent="-285750" algn="l" rtl="0">
              <a:lnSpc>
                <a:spcPct val="115000"/>
              </a:lnSpc>
              <a:spcBef>
                <a:spcPts val="0"/>
              </a:spcBef>
              <a:spcAft>
                <a:spcPts val="0"/>
              </a:spcAft>
              <a:buClr>
                <a:schemeClr val="dk1"/>
              </a:buClr>
              <a:buSzPts val="900"/>
              <a:buAutoNum type="arabicPeriod"/>
            </a:pPr>
            <a:r>
              <a:rPr lang="en" sz="900" b="1">
                <a:solidFill>
                  <a:schemeClr val="dk1"/>
                </a:solidFill>
              </a:rPr>
              <a:t>Create a DataFrame</a:t>
            </a:r>
            <a:r>
              <a:rPr lang="en" sz="900">
                <a:solidFill>
                  <a:schemeClr val="dk1"/>
                </a:solidFill>
              </a:rPr>
              <a: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Combine </a:t>
            </a:r>
            <a:r>
              <a:rPr lang="en" sz="900" b="1">
                <a:solidFill>
                  <a:schemeClr val="dk1"/>
                </a:solidFill>
              </a:rPr>
              <a:t>Patient ID</a:t>
            </a:r>
            <a:r>
              <a:rPr lang="en" sz="900">
                <a:solidFill>
                  <a:schemeClr val="dk1"/>
                </a:solidFill>
              </a:rPr>
              <a:t>, </a:t>
            </a:r>
            <a:r>
              <a:rPr lang="en" sz="900" b="1">
                <a:solidFill>
                  <a:schemeClr val="dk1"/>
                </a:solidFill>
              </a:rPr>
              <a:t>Signal Label</a:t>
            </a:r>
            <a:r>
              <a:rPr lang="en" sz="900">
                <a:solidFill>
                  <a:schemeClr val="dk1"/>
                </a:solidFill>
              </a:rPr>
              <a:t>, </a:t>
            </a:r>
            <a:r>
              <a:rPr lang="en" sz="900" b="1">
                <a:solidFill>
                  <a:schemeClr val="dk1"/>
                </a:solidFill>
              </a:rPr>
              <a:t>Time (s)</a:t>
            </a:r>
            <a:r>
              <a:rPr lang="en" sz="900">
                <a:solidFill>
                  <a:schemeClr val="dk1"/>
                </a:solidFill>
              </a:rPr>
              <a:t>, and </a:t>
            </a:r>
            <a:r>
              <a:rPr lang="en" sz="900" b="1">
                <a:solidFill>
                  <a:schemeClr val="dk1"/>
                </a:solidFill>
              </a:rPr>
              <a:t>Voltage (µV)</a:t>
            </a:r>
            <a:r>
              <a:rPr lang="en" sz="900">
                <a:solidFill>
                  <a:schemeClr val="dk1"/>
                </a:solidFill>
              </a:rPr>
              <a:t> into rows.</a:t>
            </a:r>
            <a:endParaRPr sz="900">
              <a:solidFill>
                <a:schemeClr val="dk1"/>
              </a:solidFill>
            </a:endParaRPr>
          </a:p>
          <a:p>
            <a:pPr marL="457200" lvl="0" indent="-285750" algn="l" rtl="0">
              <a:lnSpc>
                <a:spcPct val="115000"/>
              </a:lnSpc>
              <a:spcBef>
                <a:spcPts val="0"/>
              </a:spcBef>
              <a:spcAft>
                <a:spcPts val="0"/>
              </a:spcAft>
              <a:buClr>
                <a:schemeClr val="dk1"/>
              </a:buClr>
              <a:buSzPts val="900"/>
              <a:buAutoNum type="arabicPeriod"/>
            </a:pPr>
            <a:r>
              <a:rPr lang="en" sz="900" b="1">
                <a:solidFill>
                  <a:schemeClr val="dk1"/>
                </a:solidFill>
              </a:rPr>
              <a:t>Save as </a:t>
            </a:r>
            <a:r>
              <a:rPr lang="en" sz="900" b="1">
                <a:solidFill>
                  <a:srgbClr val="188038"/>
                </a:solidFill>
                <a:latin typeface="Roboto Mono"/>
                <a:ea typeface="Roboto Mono"/>
                <a:cs typeface="Roboto Mono"/>
                <a:sym typeface="Roboto Mono"/>
              </a:rPr>
              <a:t>.csv</a:t>
            </a:r>
            <a:r>
              <a:rPr lang="en" sz="900">
                <a:solidFill>
                  <a:schemeClr val="dk1"/>
                </a:solidFill>
              </a:rPr>
              <a: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Use </a:t>
            </a:r>
            <a:r>
              <a:rPr lang="en" sz="900">
                <a:solidFill>
                  <a:srgbClr val="188038"/>
                </a:solidFill>
                <a:latin typeface="Roboto Mono"/>
                <a:ea typeface="Roboto Mono"/>
                <a:cs typeface="Roboto Mono"/>
                <a:sym typeface="Roboto Mono"/>
              </a:rPr>
              <a:t>pandas</a:t>
            </a:r>
            <a:r>
              <a:rPr lang="en" sz="900">
                <a:solidFill>
                  <a:schemeClr val="dk1"/>
                </a:solidFill>
              </a:rPr>
              <a:t> to save the extracted data as a CSV file.</a:t>
            </a:r>
            <a:endParaRPr sz="900">
              <a:solidFill>
                <a:schemeClr val="dk1"/>
              </a:solidFill>
            </a:endParaRPr>
          </a:p>
          <a:p>
            <a:pPr marL="457200" lvl="0" indent="-285750" algn="l" rtl="0">
              <a:lnSpc>
                <a:spcPct val="115000"/>
              </a:lnSpc>
              <a:spcBef>
                <a:spcPts val="0"/>
              </a:spcBef>
              <a:spcAft>
                <a:spcPts val="0"/>
              </a:spcAft>
              <a:buClr>
                <a:schemeClr val="dk1"/>
              </a:buClr>
              <a:buSzPts val="900"/>
              <a:buAutoNum type="arabicPeriod"/>
            </a:pPr>
            <a:r>
              <a:rPr lang="en" sz="900" b="1">
                <a:solidFill>
                  <a:schemeClr val="dk1"/>
                </a:solidFill>
              </a:rPr>
              <a:t>Batch Processing</a:t>
            </a:r>
            <a:r>
              <a:rPr lang="en" sz="900">
                <a:solidFill>
                  <a:schemeClr val="dk1"/>
                </a:solidFill>
              </a:rPr>
              <a:t> (Optional):</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Loop through multiple </a:t>
            </a:r>
            <a:r>
              <a:rPr lang="en" sz="900">
                <a:solidFill>
                  <a:srgbClr val="188038"/>
                </a:solidFill>
                <a:latin typeface="Roboto Mono"/>
                <a:ea typeface="Roboto Mono"/>
                <a:cs typeface="Roboto Mono"/>
                <a:sym typeface="Roboto Mono"/>
              </a:rPr>
              <a:t>.edf</a:t>
            </a:r>
            <a:r>
              <a:rPr lang="en" sz="900">
                <a:solidFill>
                  <a:schemeClr val="dk1"/>
                </a:solidFill>
              </a:rPr>
              <a:t> files in a directory, append all data into one CSV file, and save.</a:t>
            </a:r>
            <a:endParaRPr sz="900">
              <a:solidFill>
                <a:schemeClr val="dk1"/>
              </a:solidFill>
            </a:endParaRPr>
          </a:p>
          <a:p>
            <a:pPr marL="0" lvl="0" indent="0" algn="l" rtl="0">
              <a:spcBef>
                <a:spcPts val="1200"/>
              </a:spcBef>
              <a:spcAft>
                <a:spcPts val="0"/>
              </a:spcAft>
              <a:buNone/>
            </a:pPr>
            <a:endParaRPr sz="900">
              <a:solidFill>
                <a:schemeClr val="dk1"/>
              </a:solidFill>
            </a:endParaRPr>
          </a:p>
        </p:txBody>
      </p:sp>
      <p:sp>
        <p:nvSpPr>
          <p:cNvPr id="200" name="Google Shape;200;p36"/>
          <p:cNvSpPr txBox="1"/>
          <p:nvPr/>
        </p:nvSpPr>
        <p:spPr>
          <a:xfrm>
            <a:off x="1601200" y="2426313"/>
            <a:ext cx="3173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rPr>
              <a:t>Conversion of .edf (raw signals data) to readable .csv file</a:t>
            </a:r>
            <a:endParaRPr sz="900">
              <a:solidFill>
                <a:schemeClr val="dk1"/>
              </a:solidFill>
            </a:endParaRPr>
          </a:p>
        </p:txBody>
      </p:sp>
      <p:sp>
        <p:nvSpPr>
          <p:cNvPr id="201" name="Google Shape;201;p36"/>
          <p:cNvSpPr/>
          <p:nvPr/>
        </p:nvSpPr>
        <p:spPr>
          <a:xfrm>
            <a:off x="3012850" y="2807963"/>
            <a:ext cx="349800" cy="429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2" name="Google Shape;202;p36"/>
          <p:cNvPicPr preferRelativeResize="0"/>
          <p:nvPr/>
        </p:nvPicPr>
        <p:blipFill>
          <a:blip r:embed="rId4">
            <a:alphaModFix/>
          </a:blip>
          <a:stretch>
            <a:fillRect/>
          </a:stretch>
        </p:blipFill>
        <p:spPr>
          <a:xfrm>
            <a:off x="65575" y="3367275"/>
            <a:ext cx="5788652" cy="986750"/>
          </a:xfrm>
          <a:prstGeom prst="rect">
            <a:avLst/>
          </a:prstGeom>
          <a:noFill/>
          <a:ln>
            <a:noFill/>
          </a:ln>
        </p:spPr>
      </p:pic>
      <p:sp>
        <p:nvSpPr>
          <p:cNvPr id="203" name="Google Shape;203;p36"/>
          <p:cNvSpPr txBox="1"/>
          <p:nvPr/>
        </p:nvSpPr>
        <p:spPr>
          <a:xfrm>
            <a:off x="967750" y="4419825"/>
            <a:ext cx="444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rPr>
              <a:t>Plotting graph for all the microvolts values recorded over time for each patient</a:t>
            </a:r>
            <a:endParaRPr sz="9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7"/>
          <p:cNvPicPr preferRelativeResize="0"/>
          <p:nvPr/>
        </p:nvPicPr>
        <p:blipFill>
          <a:blip r:embed="rId3">
            <a:alphaModFix/>
          </a:blip>
          <a:stretch>
            <a:fillRect/>
          </a:stretch>
        </p:blipFill>
        <p:spPr>
          <a:xfrm>
            <a:off x="271150" y="235113"/>
            <a:ext cx="3389426" cy="2533425"/>
          </a:xfrm>
          <a:prstGeom prst="rect">
            <a:avLst/>
          </a:prstGeom>
          <a:noFill/>
          <a:ln>
            <a:noFill/>
          </a:ln>
        </p:spPr>
      </p:pic>
      <p:pic>
        <p:nvPicPr>
          <p:cNvPr id="209" name="Google Shape;209;p37"/>
          <p:cNvPicPr preferRelativeResize="0"/>
          <p:nvPr/>
        </p:nvPicPr>
        <p:blipFill>
          <a:blip r:embed="rId4">
            <a:alphaModFix/>
          </a:blip>
          <a:stretch>
            <a:fillRect/>
          </a:stretch>
        </p:blipFill>
        <p:spPr>
          <a:xfrm>
            <a:off x="3732550" y="130600"/>
            <a:ext cx="4938476" cy="2742450"/>
          </a:xfrm>
          <a:prstGeom prst="rect">
            <a:avLst/>
          </a:prstGeom>
          <a:noFill/>
          <a:ln>
            <a:noFill/>
          </a:ln>
        </p:spPr>
      </p:pic>
      <p:sp>
        <p:nvSpPr>
          <p:cNvPr id="210" name="Google Shape;210;p37"/>
          <p:cNvSpPr txBox="1"/>
          <p:nvPr/>
        </p:nvSpPr>
        <p:spPr>
          <a:xfrm>
            <a:off x="667350" y="2873050"/>
            <a:ext cx="7809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rPr>
              <a:t>Finding out key values a-wave, b-wave, OPs, etc from the plotted graphs which are essential for analysis of psychological mental disorders of patients.</a:t>
            </a:r>
            <a:endParaRPr sz="900">
              <a:solidFill>
                <a:schemeClr val="dk1"/>
              </a:solidFill>
            </a:endParaRPr>
          </a:p>
        </p:txBody>
      </p:sp>
      <p:sp>
        <p:nvSpPr>
          <p:cNvPr id="211" name="Google Shape;211;p37"/>
          <p:cNvSpPr/>
          <p:nvPr/>
        </p:nvSpPr>
        <p:spPr>
          <a:xfrm>
            <a:off x="4397100" y="3196150"/>
            <a:ext cx="349800" cy="407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2" name="Google Shape;212;p37"/>
          <p:cNvPicPr preferRelativeResize="0"/>
          <p:nvPr/>
        </p:nvPicPr>
        <p:blipFill>
          <a:blip r:embed="rId5">
            <a:alphaModFix/>
          </a:blip>
          <a:stretch>
            <a:fillRect/>
          </a:stretch>
        </p:blipFill>
        <p:spPr>
          <a:xfrm>
            <a:off x="152400" y="3683400"/>
            <a:ext cx="8839204" cy="1057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p:nvPr/>
        </p:nvSpPr>
        <p:spPr>
          <a:xfrm>
            <a:off x="0" y="565800"/>
            <a:ext cx="9144000" cy="457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000" b="1">
                <a:solidFill>
                  <a:schemeClr val="dk1"/>
                </a:solidFill>
              </a:rPr>
              <a:t>1. Group</a:t>
            </a:r>
            <a:endParaRPr sz="10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b="1">
                <a:solidFill>
                  <a:schemeClr val="dk1"/>
                </a:solidFill>
              </a:rPr>
              <a:t>Description</a:t>
            </a:r>
            <a:r>
              <a:rPr lang="en" sz="800">
                <a:solidFill>
                  <a:schemeClr val="dk1"/>
                </a:solidFill>
              </a:rPr>
              <a:t>: Identifies the group or category to which the patient belongs.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Possible Values</a:t>
            </a:r>
            <a:r>
              <a:rPr lang="en" sz="800">
                <a:solidFill>
                  <a:schemeClr val="dk1"/>
                </a:solidFill>
              </a:rPr>
              <a:t>:</a:t>
            </a:r>
            <a:endParaRPr sz="80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a:solidFill>
                  <a:schemeClr val="dk1"/>
                </a:solidFill>
              </a:rPr>
              <a:t>"Control" or "Normal" – for individuals without any diagnosed condition.</a:t>
            </a:r>
            <a:endParaRPr sz="80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a:solidFill>
                  <a:schemeClr val="dk1"/>
                </a:solidFill>
              </a:rPr>
              <a:t>"Patient" or specific disease groups – for individuals with diagnosed conditions.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Significance</a:t>
            </a:r>
            <a:r>
              <a:rPr lang="en" sz="800">
                <a:solidFill>
                  <a:schemeClr val="dk1"/>
                </a:solidFill>
              </a:rPr>
              <a:t>: Helps in comparative studies or analysis across different cohorts.</a:t>
            </a:r>
            <a:endParaRPr sz="800">
              <a:solidFill>
                <a:schemeClr val="dk1"/>
              </a:solidFill>
            </a:endParaRPr>
          </a:p>
          <a:p>
            <a:pPr marL="0" lvl="0" indent="0" algn="l" rtl="0">
              <a:lnSpc>
                <a:spcPct val="115000"/>
              </a:lnSpc>
              <a:spcBef>
                <a:spcPts val="1400"/>
              </a:spcBef>
              <a:spcAft>
                <a:spcPts val="0"/>
              </a:spcAft>
              <a:buNone/>
            </a:pPr>
            <a:r>
              <a:rPr lang="en" sz="1000" b="1">
                <a:solidFill>
                  <a:schemeClr val="dk1"/>
                </a:solidFill>
              </a:rPr>
              <a:t>2. Age</a:t>
            </a:r>
            <a:endParaRPr sz="10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b="1">
                <a:solidFill>
                  <a:schemeClr val="dk1"/>
                </a:solidFill>
              </a:rPr>
              <a:t>Description</a:t>
            </a:r>
            <a:r>
              <a:rPr lang="en" sz="800">
                <a:solidFill>
                  <a:schemeClr val="dk1"/>
                </a:solidFill>
              </a:rPr>
              <a:t>: The age of the individual at the time of examination.</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Data Type</a:t>
            </a:r>
            <a:r>
              <a:rPr lang="en" sz="800">
                <a:solidFill>
                  <a:schemeClr val="dk1"/>
                </a:solidFill>
              </a:rPr>
              <a:t>: Integer or Float (if specific months or decimals are included).</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Significance</a:t>
            </a:r>
            <a:r>
              <a:rPr lang="en" sz="800">
                <a:solidFill>
                  <a:schemeClr val="dk1"/>
                </a:solidFill>
              </a:rPr>
              <a:t>: Age is critical for assessing age-related changes in electrophysiological responses and for stratifying data.</a:t>
            </a:r>
            <a:endParaRPr sz="800">
              <a:solidFill>
                <a:schemeClr val="dk1"/>
              </a:solidFill>
            </a:endParaRPr>
          </a:p>
          <a:p>
            <a:pPr marL="0" lvl="0" indent="0" algn="l" rtl="0">
              <a:lnSpc>
                <a:spcPct val="115000"/>
              </a:lnSpc>
              <a:spcBef>
                <a:spcPts val="1400"/>
              </a:spcBef>
              <a:spcAft>
                <a:spcPts val="0"/>
              </a:spcAft>
              <a:buNone/>
            </a:pPr>
            <a:r>
              <a:rPr lang="en" sz="1000" b="1">
                <a:solidFill>
                  <a:schemeClr val="dk1"/>
                </a:solidFill>
              </a:rPr>
              <a:t>3. Gender</a:t>
            </a:r>
            <a:endParaRPr sz="10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b="1">
                <a:solidFill>
                  <a:schemeClr val="dk1"/>
                </a:solidFill>
              </a:rPr>
              <a:t>Description</a:t>
            </a:r>
            <a:r>
              <a:rPr lang="en" sz="800">
                <a:solidFill>
                  <a:schemeClr val="dk1"/>
                </a:solidFill>
              </a:rPr>
              <a:t>: Biological gender of the individual.</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Possible Values</a:t>
            </a:r>
            <a:r>
              <a:rPr lang="en" sz="800">
                <a:solidFill>
                  <a:schemeClr val="dk1"/>
                </a:solidFill>
              </a:rPr>
              <a:t>:</a:t>
            </a:r>
            <a:endParaRPr sz="80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a:solidFill>
                  <a:schemeClr val="dk1"/>
                </a:solidFill>
              </a:rPr>
              <a:t>"M" or "Male"</a:t>
            </a:r>
            <a:endParaRPr sz="80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a:solidFill>
                  <a:schemeClr val="dk1"/>
                </a:solidFill>
              </a:rPr>
              <a:t>"F" or "Female"</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Significance</a:t>
            </a:r>
            <a:r>
              <a:rPr lang="en" sz="800">
                <a:solidFill>
                  <a:schemeClr val="dk1"/>
                </a:solidFill>
              </a:rPr>
              <a:t>: Used to analyze gender-related variations in ophthalmic electrophysiological responses.</a:t>
            </a:r>
            <a:endParaRPr sz="800">
              <a:solidFill>
                <a:schemeClr val="dk1"/>
              </a:solidFill>
            </a:endParaRPr>
          </a:p>
          <a:p>
            <a:pPr marL="0" lvl="0" indent="0" algn="l" rtl="0">
              <a:lnSpc>
                <a:spcPct val="115000"/>
              </a:lnSpc>
              <a:spcBef>
                <a:spcPts val="1400"/>
              </a:spcBef>
              <a:spcAft>
                <a:spcPts val="0"/>
              </a:spcAft>
              <a:buNone/>
            </a:pPr>
            <a:r>
              <a:rPr lang="en" sz="1000" b="1">
                <a:solidFill>
                  <a:schemeClr val="dk1"/>
                </a:solidFill>
              </a:rPr>
              <a:t>4. Diagnosis</a:t>
            </a:r>
            <a:endParaRPr sz="10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b="1">
                <a:solidFill>
                  <a:schemeClr val="dk1"/>
                </a:solidFill>
              </a:rPr>
              <a:t>Description</a:t>
            </a:r>
            <a:r>
              <a:rPr lang="en" sz="800">
                <a:solidFill>
                  <a:schemeClr val="dk1"/>
                </a:solidFill>
              </a:rPr>
              <a:t>: The clinical diagnosis or condition of the individual.</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Possible Values</a:t>
            </a:r>
            <a:r>
              <a:rPr lang="en" sz="800">
                <a:solidFill>
                  <a:schemeClr val="dk1"/>
                </a:solidFill>
              </a:rPr>
              <a:t>:</a:t>
            </a:r>
            <a:endParaRPr sz="80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a:solidFill>
                  <a:schemeClr val="dk1"/>
                </a:solidFill>
              </a:rPr>
              <a:t>"Normal"</a:t>
            </a:r>
            <a:endParaRPr sz="80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a:solidFill>
                  <a:schemeClr val="dk1"/>
                </a:solidFill>
              </a:rPr>
              <a:t>Specific disease or condition names (e.g., "Retinitis Pigmentosa", "Macular Degeneration").</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Significance</a:t>
            </a:r>
            <a:r>
              <a:rPr lang="en" sz="800">
                <a:solidFill>
                  <a:schemeClr val="dk1"/>
                </a:solidFill>
              </a:rPr>
              <a:t>: Essential for linking signal data to pathological conditions and understanding disease-specific patterns.</a:t>
            </a:r>
            <a:endParaRPr sz="800">
              <a:solidFill>
                <a:schemeClr val="dk1"/>
              </a:solidFill>
            </a:endParaRPr>
          </a:p>
        </p:txBody>
      </p:sp>
      <p:sp>
        <p:nvSpPr>
          <p:cNvPr id="218" name="Google Shape;218;p38"/>
          <p:cNvSpPr txBox="1"/>
          <p:nvPr/>
        </p:nvSpPr>
        <p:spPr>
          <a:xfrm>
            <a:off x="0" y="41275"/>
            <a:ext cx="602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About the columns of the processed data:</a:t>
            </a:r>
            <a:endParaRPr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9"/>
          <p:cNvSpPr txBox="1">
            <a:spLocks noGrp="1"/>
          </p:cNvSpPr>
          <p:nvPr>
            <p:ph type="body" idx="1"/>
          </p:nvPr>
        </p:nvSpPr>
        <p:spPr>
          <a:xfrm>
            <a:off x="0" y="0"/>
            <a:ext cx="8520600" cy="5019600"/>
          </a:xfrm>
          <a:prstGeom prst="rect">
            <a:avLst/>
          </a:prstGeom>
        </p:spPr>
        <p:txBody>
          <a:bodyPr spcFirstLastPara="1" wrap="square" lIns="91425" tIns="91425" rIns="91425" bIns="91425" anchor="t" anchorCtr="0">
            <a:normAutofit fontScale="92500" lnSpcReduction="20000"/>
          </a:bodyPr>
          <a:lstStyle/>
          <a:p>
            <a:pPr marL="0" lvl="0" indent="0" algn="l" rtl="0">
              <a:spcBef>
                <a:spcPts val="1400"/>
              </a:spcBef>
              <a:spcAft>
                <a:spcPts val="0"/>
              </a:spcAft>
              <a:buClr>
                <a:schemeClr val="dk1"/>
              </a:buClr>
              <a:buSzPct val="100000"/>
              <a:buFont typeface="Arial"/>
              <a:buNone/>
            </a:pPr>
            <a:r>
              <a:rPr lang="en" sz="1100" b="1">
                <a:solidFill>
                  <a:schemeClr val="dk1"/>
                </a:solidFill>
              </a:rPr>
              <a:t>5. Protocol</a:t>
            </a:r>
            <a:endParaRPr sz="1100" b="1">
              <a:solidFill>
                <a:schemeClr val="dk1"/>
              </a:solidFill>
            </a:endParaRPr>
          </a:p>
          <a:p>
            <a:pPr marL="457200" lvl="0" indent="-281463" algn="l" rtl="0">
              <a:spcBef>
                <a:spcPts val="1200"/>
              </a:spcBef>
              <a:spcAft>
                <a:spcPts val="0"/>
              </a:spcAft>
              <a:buClr>
                <a:schemeClr val="dk1"/>
              </a:buClr>
              <a:buSzPct val="100000"/>
              <a:buChar char="●"/>
            </a:pPr>
            <a:r>
              <a:rPr lang="en" sz="900" b="1">
                <a:solidFill>
                  <a:schemeClr val="dk1"/>
                </a:solidFill>
              </a:rPr>
              <a:t>Description</a:t>
            </a:r>
            <a:r>
              <a:rPr lang="en" sz="900">
                <a:solidFill>
                  <a:schemeClr val="dk1"/>
                </a:solidFill>
              </a:rPr>
              <a:t>: The specific examination protocol or method used during data collection.</a:t>
            </a:r>
            <a:endParaRPr sz="900">
              <a:solidFill>
                <a:schemeClr val="dk1"/>
              </a:solidFill>
            </a:endParaRPr>
          </a:p>
          <a:p>
            <a:pPr marL="457200" lvl="0" indent="-281463" algn="l" rtl="0">
              <a:spcBef>
                <a:spcPts val="0"/>
              </a:spcBef>
              <a:spcAft>
                <a:spcPts val="0"/>
              </a:spcAft>
              <a:buClr>
                <a:schemeClr val="dk1"/>
              </a:buClr>
              <a:buSzPct val="100000"/>
              <a:buChar char="●"/>
            </a:pPr>
            <a:r>
              <a:rPr lang="en" sz="900" b="1">
                <a:solidFill>
                  <a:schemeClr val="dk1"/>
                </a:solidFill>
              </a:rPr>
              <a:t>Possible Values</a:t>
            </a:r>
            <a:r>
              <a:rPr lang="en" sz="900">
                <a:solidFill>
                  <a:schemeClr val="dk1"/>
                </a:solidFill>
              </a:rPr>
              <a:t>:</a:t>
            </a:r>
            <a:endParaRPr sz="900">
              <a:solidFill>
                <a:schemeClr val="dk1"/>
              </a:solidFill>
            </a:endParaRPr>
          </a:p>
          <a:p>
            <a:pPr marL="914400" lvl="1" indent="-281463" algn="l" rtl="0">
              <a:spcBef>
                <a:spcPts val="0"/>
              </a:spcBef>
              <a:spcAft>
                <a:spcPts val="0"/>
              </a:spcAft>
              <a:buClr>
                <a:schemeClr val="dk1"/>
              </a:buClr>
              <a:buSzPct val="100000"/>
              <a:buChar char="○"/>
            </a:pPr>
            <a:r>
              <a:rPr lang="en" sz="900">
                <a:solidFill>
                  <a:schemeClr val="dk1"/>
                </a:solidFill>
              </a:rPr>
              <a:t>"ISCEV-standard protocol" (or other specific protocols).</a:t>
            </a:r>
            <a:endParaRPr sz="900">
              <a:solidFill>
                <a:schemeClr val="dk1"/>
              </a:solidFill>
            </a:endParaRPr>
          </a:p>
          <a:p>
            <a:pPr marL="914400" lvl="1" indent="-281463" algn="l" rtl="0">
              <a:spcBef>
                <a:spcPts val="0"/>
              </a:spcBef>
              <a:spcAft>
                <a:spcPts val="0"/>
              </a:spcAft>
              <a:buClr>
                <a:schemeClr val="dk1"/>
              </a:buClr>
              <a:buSzPct val="100000"/>
              <a:buChar char="○"/>
            </a:pPr>
            <a:r>
              <a:rPr lang="en" sz="900">
                <a:solidFill>
                  <a:schemeClr val="dk1"/>
                </a:solidFill>
              </a:rPr>
              <a:t>May include test names like "Full-Field ERG", "Pattern ERG".</a:t>
            </a:r>
            <a:endParaRPr sz="900">
              <a:solidFill>
                <a:schemeClr val="dk1"/>
              </a:solidFill>
            </a:endParaRPr>
          </a:p>
          <a:p>
            <a:pPr marL="457200" lvl="0" indent="-281463" algn="l" rtl="0">
              <a:spcBef>
                <a:spcPts val="0"/>
              </a:spcBef>
              <a:spcAft>
                <a:spcPts val="0"/>
              </a:spcAft>
              <a:buClr>
                <a:schemeClr val="dk1"/>
              </a:buClr>
              <a:buSzPct val="100000"/>
              <a:buChar char="●"/>
            </a:pPr>
            <a:r>
              <a:rPr lang="en" sz="900" b="1">
                <a:solidFill>
                  <a:schemeClr val="dk1"/>
                </a:solidFill>
              </a:rPr>
              <a:t>Significance</a:t>
            </a:r>
            <a:r>
              <a:rPr lang="en" sz="900">
                <a:solidFill>
                  <a:schemeClr val="dk1"/>
                </a:solidFill>
              </a:rPr>
              <a:t>: Helps identify the methodology for standardizing and replicating studies.</a:t>
            </a:r>
            <a:endParaRPr sz="900">
              <a:solidFill>
                <a:schemeClr val="dk1"/>
              </a:solidFill>
            </a:endParaRPr>
          </a:p>
          <a:p>
            <a:pPr marL="0" lvl="0" indent="0" algn="l" rtl="0">
              <a:spcBef>
                <a:spcPts val="1400"/>
              </a:spcBef>
              <a:spcAft>
                <a:spcPts val="0"/>
              </a:spcAft>
              <a:buClr>
                <a:schemeClr val="dk1"/>
              </a:buClr>
              <a:buSzPct val="100000"/>
              <a:buFont typeface="Arial"/>
              <a:buNone/>
            </a:pPr>
            <a:r>
              <a:rPr lang="en" sz="1100" b="1">
                <a:solidFill>
                  <a:schemeClr val="dk1"/>
                </a:solidFill>
              </a:rPr>
              <a:t>6. Eye</a:t>
            </a:r>
            <a:endParaRPr sz="1100" b="1">
              <a:solidFill>
                <a:schemeClr val="dk1"/>
              </a:solidFill>
            </a:endParaRPr>
          </a:p>
          <a:p>
            <a:pPr marL="457200" lvl="0" indent="-281463" algn="l" rtl="0">
              <a:spcBef>
                <a:spcPts val="1200"/>
              </a:spcBef>
              <a:spcAft>
                <a:spcPts val="0"/>
              </a:spcAft>
              <a:buClr>
                <a:schemeClr val="dk1"/>
              </a:buClr>
              <a:buSzPct val="100000"/>
              <a:buChar char="●"/>
            </a:pPr>
            <a:r>
              <a:rPr lang="en" sz="900" b="1">
                <a:solidFill>
                  <a:schemeClr val="dk1"/>
                </a:solidFill>
              </a:rPr>
              <a:t>Description</a:t>
            </a:r>
            <a:r>
              <a:rPr lang="en" sz="900">
                <a:solidFill>
                  <a:schemeClr val="dk1"/>
                </a:solidFill>
              </a:rPr>
              <a:t>: Specifies whether the recorded data corresponds to the right eye (OD), left eye (OS), or both.</a:t>
            </a:r>
            <a:endParaRPr sz="900">
              <a:solidFill>
                <a:schemeClr val="dk1"/>
              </a:solidFill>
            </a:endParaRPr>
          </a:p>
          <a:p>
            <a:pPr marL="457200" lvl="0" indent="-281463" algn="l" rtl="0">
              <a:spcBef>
                <a:spcPts val="0"/>
              </a:spcBef>
              <a:spcAft>
                <a:spcPts val="0"/>
              </a:spcAft>
              <a:buClr>
                <a:schemeClr val="dk1"/>
              </a:buClr>
              <a:buSzPct val="100000"/>
              <a:buChar char="●"/>
            </a:pPr>
            <a:r>
              <a:rPr lang="en" sz="900" b="1">
                <a:solidFill>
                  <a:schemeClr val="dk1"/>
                </a:solidFill>
              </a:rPr>
              <a:t>Possible Values</a:t>
            </a:r>
            <a:r>
              <a:rPr lang="en" sz="900">
                <a:solidFill>
                  <a:schemeClr val="dk1"/>
                </a:solidFill>
              </a:rPr>
              <a:t>:</a:t>
            </a:r>
            <a:endParaRPr sz="900">
              <a:solidFill>
                <a:schemeClr val="dk1"/>
              </a:solidFill>
            </a:endParaRPr>
          </a:p>
          <a:p>
            <a:pPr marL="914400" lvl="1" indent="-281463" algn="l" rtl="0">
              <a:spcBef>
                <a:spcPts val="0"/>
              </a:spcBef>
              <a:spcAft>
                <a:spcPts val="0"/>
              </a:spcAft>
              <a:buClr>
                <a:schemeClr val="dk1"/>
              </a:buClr>
              <a:buSzPct val="100000"/>
              <a:buChar char="○"/>
            </a:pPr>
            <a:r>
              <a:rPr lang="en" sz="900">
                <a:solidFill>
                  <a:schemeClr val="dk1"/>
                </a:solidFill>
              </a:rPr>
              <a:t>"OD" – Right eye.</a:t>
            </a:r>
            <a:endParaRPr sz="900">
              <a:solidFill>
                <a:schemeClr val="dk1"/>
              </a:solidFill>
            </a:endParaRPr>
          </a:p>
          <a:p>
            <a:pPr marL="914400" lvl="1" indent="-281463" algn="l" rtl="0">
              <a:spcBef>
                <a:spcPts val="0"/>
              </a:spcBef>
              <a:spcAft>
                <a:spcPts val="0"/>
              </a:spcAft>
              <a:buClr>
                <a:schemeClr val="dk1"/>
              </a:buClr>
              <a:buSzPct val="100000"/>
              <a:buChar char="○"/>
            </a:pPr>
            <a:r>
              <a:rPr lang="en" sz="900">
                <a:solidFill>
                  <a:schemeClr val="dk1"/>
                </a:solidFill>
              </a:rPr>
              <a:t>"OS" – Left eye.</a:t>
            </a:r>
            <a:endParaRPr sz="900">
              <a:solidFill>
                <a:schemeClr val="dk1"/>
              </a:solidFill>
            </a:endParaRPr>
          </a:p>
          <a:p>
            <a:pPr marL="914400" lvl="1" indent="-281463" algn="l" rtl="0">
              <a:spcBef>
                <a:spcPts val="0"/>
              </a:spcBef>
              <a:spcAft>
                <a:spcPts val="0"/>
              </a:spcAft>
              <a:buClr>
                <a:schemeClr val="dk1"/>
              </a:buClr>
              <a:buSzPct val="100000"/>
              <a:buChar char="○"/>
            </a:pPr>
            <a:r>
              <a:rPr lang="en" sz="900">
                <a:solidFill>
                  <a:schemeClr val="dk1"/>
                </a:solidFill>
              </a:rPr>
              <a:t>"OU" – Both eyes.</a:t>
            </a:r>
            <a:endParaRPr sz="900">
              <a:solidFill>
                <a:schemeClr val="dk1"/>
              </a:solidFill>
            </a:endParaRPr>
          </a:p>
          <a:p>
            <a:pPr marL="457200" lvl="0" indent="-281463" algn="l" rtl="0">
              <a:spcBef>
                <a:spcPts val="0"/>
              </a:spcBef>
              <a:spcAft>
                <a:spcPts val="0"/>
              </a:spcAft>
              <a:buClr>
                <a:schemeClr val="dk1"/>
              </a:buClr>
              <a:buSzPct val="100000"/>
              <a:buChar char="●"/>
            </a:pPr>
            <a:r>
              <a:rPr lang="en" sz="900" b="1">
                <a:solidFill>
                  <a:schemeClr val="dk1"/>
                </a:solidFill>
              </a:rPr>
              <a:t>Significance</a:t>
            </a:r>
            <a:r>
              <a:rPr lang="en" sz="900">
                <a:solidFill>
                  <a:schemeClr val="dk1"/>
                </a:solidFill>
              </a:rPr>
              <a:t>: Differentiates between data collected from each eye, useful for asymmetric conditions.</a:t>
            </a:r>
            <a:endParaRPr sz="900">
              <a:solidFill>
                <a:schemeClr val="dk1"/>
              </a:solidFill>
            </a:endParaRPr>
          </a:p>
          <a:p>
            <a:pPr marL="0" lvl="0" indent="0" algn="l" rtl="0">
              <a:spcBef>
                <a:spcPts val="1400"/>
              </a:spcBef>
              <a:spcAft>
                <a:spcPts val="0"/>
              </a:spcAft>
              <a:buClr>
                <a:schemeClr val="dk1"/>
              </a:buClr>
              <a:buSzPct val="100000"/>
              <a:buFont typeface="Arial"/>
              <a:buNone/>
            </a:pPr>
            <a:r>
              <a:rPr lang="en" sz="1100" b="1">
                <a:solidFill>
                  <a:schemeClr val="dk1"/>
                </a:solidFill>
              </a:rPr>
              <a:t>7. Signal</a:t>
            </a:r>
            <a:endParaRPr sz="1100" b="1">
              <a:solidFill>
                <a:schemeClr val="dk1"/>
              </a:solidFill>
            </a:endParaRPr>
          </a:p>
          <a:p>
            <a:pPr marL="457200" lvl="0" indent="-281463" algn="l" rtl="0">
              <a:spcBef>
                <a:spcPts val="1200"/>
              </a:spcBef>
              <a:spcAft>
                <a:spcPts val="0"/>
              </a:spcAft>
              <a:buClr>
                <a:schemeClr val="dk1"/>
              </a:buClr>
              <a:buSzPct val="100000"/>
              <a:buChar char="●"/>
            </a:pPr>
            <a:r>
              <a:rPr lang="en" sz="900" b="1">
                <a:solidFill>
                  <a:schemeClr val="dk1"/>
                </a:solidFill>
              </a:rPr>
              <a:t>Description</a:t>
            </a:r>
            <a:r>
              <a:rPr lang="en" sz="900">
                <a:solidFill>
                  <a:schemeClr val="dk1"/>
                </a:solidFill>
              </a:rPr>
              <a:t>: The electrophysiological signal data recorded during the test.</a:t>
            </a:r>
            <a:endParaRPr sz="900">
              <a:solidFill>
                <a:schemeClr val="dk1"/>
              </a:solidFill>
            </a:endParaRPr>
          </a:p>
          <a:p>
            <a:pPr marL="457200" lvl="0" indent="-281463" algn="l" rtl="0">
              <a:spcBef>
                <a:spcPts val="0"/>
              </a:spcBef>
              <a:spcAft>
                <a:spcPts val="0"/>
              </a:spcAft>
              <a:buClr>
                <a:schemeClr val="dk1"/>
              </a:buClr>
              <a:buSzPct val="100000"/>
              <a:buChar char="●"/>
            </a:pPr>
            <a:r>
              <a:rPr lang="en" sz="900" b="1">
                <a:solidFill>
                  <a:schemeClr val="dk1"/>
                </a:solidFill>
              </a:rPr>
              <a:t>Data Type</a:t>
            </a:r>
            <a:r>
              <a:rPr lang="en" sz="900">
                <a:solidFill>
                  <a:schemeClr val="dk1"/>
                </a:solidFill>
              </a:rPr>
              <a:t>: Typically a numerical waveform or tabulated signal values.</a:t>
            </a:r>
            <a:endParaRPr sz="900">
              <a:solidFill>
                <a:schemeClr val="dk1"/>
              </a:solidFill>
            </a:endParaRPr>
          </a:p>
          <a:p>
            <a:pPr marL="457200" lvl="0" indent="-281463" algn="l" rtl="0">
              <a:spcBef>
                <a:spcPts val="0"/>
              </a:spcBef>
              <a:spcAft>
                <a:spcPts val="0"/>
              </a:spcAft>
              <a:buClr>
                <a:schemeClr val="dk1"/>
              </a:buClr>
              <a:buSzPct val="100000"/>
              <a:buChar char="●"/>
            </a:pPr>
            <a:r>
              <a:rPr lang="en" sz="900" b="1">
                <a:solidFill>
                  <a:schemeClr val="dk1"/>
                </a:solidFill>
              </a:rPr>
              <a:t>Significance</a:t>
            </a:r>
            <a:r>
              <a:rPr lang="en" sz="900">
                <a:solidFill>
                  <a:schemeClr val="dk1"/>
                </a:solidFill>
              </a:rPr>
              <a:t>: Forms the basis of analysis for amplitude, latency, and other features.</a:t>
            </a:r>
            <a:endParaRPr sz="900">
              <a:solidFill>
                <a:schemeClr val="dk1"/>
              </a:solidFill>
            </a:endParaRPr>
          </a:p>
          <a:p>
            <a:pPr marL="0" lvl="0" indent="0" algn="l" rtl="0">
              <a:spcBef>
                <a:spcPts val="1400"/>
              </a:spcBef>
              <a:spcAft>
                <a:spcPts val="0"/>
              </a:spcAft>
              <a:buClr>
                <a:schemeClr val="dk1"/>
              </a:buClr>
              <a:buSzPct val="100000"/>
              <a:buFont typeface="Arial"/>
              <a:buNone/>
            </a:pPr>
            <a:r>
              <a:rPr lang="en" sz="1100" b="1">
                <a:solidFill>
                  <a:schemeClr val="dk1"/>
                </a:solidFill>
              </a:rPr>
              <a:t>8. Time</a:t>
            </a:r>
            <a:endParaRPr sz="1100" b="1">
              <a:solidFill>
                <a:schemeClr val="dk1"/>
              </a:solidFill>
            </a:endParaRPr>
          </a:p>
          <a:p>
            <a:pPr marL="457200" lvl="0" indent="-281463" algn="l" rtl="0">
              <a:spcBef>
                <a:spcPts val="1200"/>
              </a:spcBef>
              <a:spcAft>
                <a:spcPts val="0"/>
              </a:spcAft>
              <a:buClr>
                <a:schemeClr val="dk1"/>
              </a:buClr>
              <a:buSzPct val="100000"/>
              <a:buChar char="●"/>
            </a:pPr>
            <a:r>
              <a:rPr lang="en" sz="900" b="1">
                <a:solidFill>
                  <a:schemeClr val="dk1"/>
                </a:solidFill>
              </a:rPr>
              <a:t>Description</a:t>
            </a:r>
            <a:r>
              <a:rPr lang="en" sz="900">
                <a:solidFill>
                  <a:schemeClr val="dk1"/>
                </a:solidFill>
              </a:rPr>
              <a:t>: The timepoints at which the signal was recorded, usually in milliseconds (ms).</a:t>
            </a:r>
            <a:endParaRPr sz="900">
              <a:solidFill>
                <a:schemeClr val="dk1"/>
              </a:solidFill>
            </a:endParaRPr>
          </a:p>
          <a:p>
            <a:pPr marL="457200" lvl="0" indent="-281463" algn="l" rtl="0">
              <a:spcBef>
                <a:spcPts val="0"/>
              </a:spcBef>
              <a:spcAft>
                <a:spcPts val="0"/>
              </a:spcAft>
              <a:buClr>
                <a:schemeClr val="dk1"/>
              </a:buClr>
              <a:buSzPct val="100000"/>
              <a:buChar char="●"/>
            </a:pPr>
            <a:r>
              <a:rPr lang="en" sz="900" b="1">
                <a:solidFill>
                  <a:schemeClr val="dk1"/>
                </a:solidFill>
              </a:rPr>
              <a:t>Data Type</a:t>
            </a:r>
            <a:r>
              <a:rPr lang="en" sz="900">
                <a:solidFill>
                  <a:schemeClr val="dk1"/>
                </a:solidFill>
              </a:rPr>
              <a:t>: Numeric values, often in milliseconds.</a:t>
            </a:r>
            <a:endParaRPr sz="900">
              <a:solidFill>
                <a:schemeClr val="dk1"/>
              </a:solidFill>
            </a:endParaRPr>
          </a:p>
          <a:p>
            <a:pPr marL="457200" lvl="0" indent="-281463" algn="l" rtl="0">
              <a:spcBef>
                <a:spcPts val="0"/>
              </a:spcBef>
              <a:spcAft>
                <a:spcPts val="0"/>
              </a:spcAft>
              <a:buClr>
                <a:schemeClr val="dk1"/>
              </a:buClr>
              <a:buSzPct val="100000"/>
              <a:buChar char="●"/>
            </a:pPr>
            <a:r>
              <a:rPr lang="en" sz="900" b="1">
                <a:solidFill>
                  <a:schemeClr val="dk1"/>
                </a:solidFill>
              </a:rPr>
              <a:t>Significance</a:t>
            </a:r>
            <a:r>
              <a:rPr lang="en" sz="900">
                <a:solidFill>
                  <a:schemeClr val="dk1"/>
                </a:solidFill>
              </a:rPr>
              <a:t>: Critical for assessing the timing of specific features in the waveform (e.g., peaks, troughs).</a:t>
            </a:r>
            <a:endParaRPr sz="900">
              <a:solidFill>
                <a:schemeClr val="dk1"/>
              </a:solidFill>
            </a:endParaRPr>
          </a:p>
          <a:p>
            <a:pPr marL="0" lvl="0" indent="0" algn="l" rtl="0">
              <a:spcBef>
                <a:spcPts val="1400"/>
              </a:spcBef>
              <a:spcAft>
                <a:spcPts val="0"/>
              </a:spcAft>
              <a:buClr>
                <a:schemeClr val="dk1"/>
              </a:buClr>
              <a:buSzPct val="100000"/>
              <a:buFont typeface="Arial"/>
              <a:buNone/>
            </a:pPr>
            <a:r>
              <a:rPr lang="en" sz="1100" b="1">
                <a:solidFill>
                  <a:schemeClr val="dk1"/>
                </a:solidFill>
              </a:rPr>
              <a:t>9. Amplitude</a:t>
            </a:r>
            <a:endParaRPr sz="1100" b="1">
              <a:solidFill>
                <a:schemeClr val="dk1"/>
              </a:solidFill>
            </a:endParaRPr>
          </a:p>
          <a:p>
            <a:pPr marL="457200" lvl="0" indent="-281463" algn="l" rtl="0">
              <a:spcBef>
                <a:spcPts val="1200"/>
              </a:spcBef>
              <a:spcAft>
                <a:spcPts val="0"/>
              </a:spcAft>
              <a:buClr>
                <a:schemeClr val="dk1"/>
              </a:buClr>
              <a:buSzPct val="100000"/>
              <a:buChar char="●"/>
            </a:pPr>
            <a:r>
              <a:rPr lang="en" sz="900" b="1">
                <a:solidFill>
                  <a:schemeClr val="dk1"/>
                </a:solidFill>
              </a:rPr>
              <a:t>Description</a:t>
            </a:r>
            <a:r>
              <a:rPr lang="en" sz="900">
                <a:solidFill>
                  <a:schemeClr val="dk1"/>
                </a:solidFill>
              </a:rPr>
              <a:t>: The amplitude of the signal, often measured in microvolts (µV).</a:t>
            </a:r>
            <a:endParaRPr sz="900">
              <a:solidFill>
                <a:schemeClr val="dk1"/>
              </a:solidFill>
            </a:endParaRPr>
          </a:p>
          <a:p>
            <a:pPr marL="457200" lvl="0" indent="-281463" algn="l" rtl="0">
              <a:spcBef>
                <a:spcPts val="0"/>
              </a:spcBef>
              <a:spcAft>
                <a:spcPts val="0"/>
              </a:spcAft>
              <a:buClr>
                <a:schemeClr val="dk1"/>
              </a:buClr>
              <a:buSzPct val="100000"/>
              <a:buChar char="●"/>
            </a:pPr>
            <a:r>
              <a:rPr lang="en" sz="900" b="1">
                <a:solidFill>
                  <a:schemeClr val="dk1"/>
                </a:solidFill>
              </a:rPr>
              <a:t>Data Type</a:t>
            </a:r>
            <a:r>
              <a:rPr lang="en" sz="900">
                <a:solidFill>
                  <a:schemeClr val="dk1"/>
                </a:solidFill>
              </a:rPr>
              <a:t>: Numeric.</a:t>
            </a:r>
            <a:endParaRPr sz="900">
              <a:solidFill>
                <a:schemeClr val="dk1"/>
              </a:solidFill>
            </a:endParaRPr>
          </a:p>
          <a:p>
            <a:pPr marL="457200" lvl="0" indent="-281463" algn="l" rtl="0">
              <a:spcBef>
                <a:spcPts val="0"/>
              </a:spcBef>
              <a:spcAft>
                <a:spcPts val="0"/>
              </a:spcAft>
              <a:buClr>
                <a:schemeClr val="dk1"/>
              </a:buClr>
              <a:buSzPct val="100000"/>
              <a:buChar char="●"/>
            </a:pPr>
            <a:r>
              <a:rPr lang="en" sz="900" b="1">
                <a:solidFill>
                  <a:schemeClr val="dk1"/>
                </a:solidFill>
              </a:rPr>
              <a:t>Significance</a:t>
            </a:r>
            <a:r>
              <a:rPr lang="en" sz="900">
                <a:solidFill>
                  <a:schemeClr val="dk1"/>
                </a:solidFill>
              </a:rPr>
              <a:t>: Key parameter for evaluating the strength or response of the visual system.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00"/>
              <a:t>Specific types of </a:t>
            </a:r>
            <a:r>
              <a:rPr lang="en" sz="1100" b="1"/>
              <a:t>Electroretinography (ERG) responses</a:t>
            </a:r>
            <a:r>
              <a:rPr lang="en" sz="1100"/>
              <a:t>, each associated with testing different functional aspects of the retina under varying conditions of light adaptation and stimulus characteristics.</a:t>
            </a:r>
            <a:endParaRPr/>
          </a:p>
        </p:txBody>
      </p:sp>
      <p:sp>
        <p:nvSpPr>
          <p:cNvPr id="229" name="Google Shape;229;p40"/>
          <p:cNvSpPr txBox="1">
            <a:spLocks noGrp="1"/>
          </p:cNvSpPr>
          <p:nvPr>
            <p:ph type="body" idx="1"/>
          </p:nvPr>
        </p:nvSpPr>
        <p:spPr>
          <a:xfrm>
            <a:off x="311700" y="573125"/>
            <a:ext cx="8520600" cy="45387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000" b="1">
                <a:solidFill>
                  <a:schemeClr val="dk1"/>
                </a:solidFill>
              </a:rPr>
              <a:t>1. Scotopic 2.0 ERG Response</a:t>
            </a:r>
            <a:endParaRPr sz="1000" b="1">
              <a:solidFill>
                <a:schemeClr val="dk1"/>
              </a:solidFill>
            </a:endParaRPr>
          </a:p>
          <a:p>
            <a:pPr marL="457200" lvl="0" indent="-279400" algn="l" rtl="0">
              <a:spcBef>
                <a:spcPts val="1200"/>
              </a:spcBef>
              <a:spcAft>
                <a:spcPts val="0"/>
              </a:spcAft>
              <a:buClr>
                <a:schemeClr val="dk1"/>
              </a:buClr>
              <a:buSzPts val="800"/>
              <a:buChar char="●"/>
            </a:pPr>
            <a:r>
              <a:rPr lang="en" sz="800" b="1">
                <a:solidFill>
                  <a:schemeClr val="dk1"/>
                </a:solidFill>
              </a:rPr>
              <a:t>Description</a:t>
            </a:r>
            <a:r>
              <a:rPr lang="en" sz="800">
                <a:solidFill>
                  <a:schemeClr val="dk1"/>
                </a:solidFill>
              </a:rPr>
              <a:t>: The ERG response recorded under scotopic (dark-adapted) conditions using a 2.0 cd·s/m² flash intensity.</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Purpose</a:t>
            </a:r>
            <a:r>
              <a:rPr lang="en" sz="800">
                <a:solidFill>
                  <a:schemeClr val="dk1"/>
                </a:solidFill>
              </a:rPr>
              <a:t>:</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Assesses rod photoreceptor function, which is primarily responsible for vision in low-light conditions.</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Evaluates the activity of the rod system and associated bipolar cells.</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Key Features</a:t>
            </a:r>
            <a:r>
              <a:rPr lang="en" sz="800">
                <a:solidFill>
                  <a:schemeClr val="dk1"/>
                </a:solidFill>
              </a:rPr>
              <a:t>:</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Includes an a-wave (photoreceptor activity) and b-wave (post-receptoral activity, primarily rod bipolar cells).</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Typically shows a high b-wave to a-wave amplitude ratio.</a:t>
            </a:r>
            <a:endParaRPr sz="800">
              <a:solidFill>
                <a:schemeClr val="dk1"/>
              </a:solidFill>
            </a:endParaRPr>
          </a:p>
          <a:p>
            <a:pPr marL="0" lvl="0" indent="0" algn="l" rtl="0">
              <a:spcBef>
                <a:spcPts val="1400"/>
              </a:spcBef>
              <a:spcAft>
                <a:spcPts val="0"/>
              </a:spcAft>
              <a:buNone/>
            </a:pPr>
            <a:r>
              <a:rPr lang="en" sz="1000" b="1">
                <a:solidFill>
                  <a:schemeClr val="dk1"/>
                </a:solidFill>
              </a:rPr>
              <a:t>2. Maximum 2.0 ERG Response</a:t>
            </a:r>
            <a:endParaRPr sz="1000" b="1">
              <a:solidFill>
                <a:schemeClr val="dk1"/>
              </a:solidFill>
            </a:endParaRPr>
          </a:p>
          <a:p>
            <a:pPr marL="457200" lvl="0" indent="-279400" algn="l" rtl="0">
              <a:spcBef>
                <a:spcPts val="1200"/>
              </a:spcBef>
              <a:spcAft>
                <a:spcPts val="0"/>
              </a:spcAft>
              <a:buClr>
                <a:schemeClr val="dk1"/>
              </a:buClr>
              <a:buSzPts val="800"/>
              <a:buChar char="●"/>
            </a:pPr>
            <a:r>
              <a:rPr lang="en" sz="800" b="1">
                <a:solidFill>
                  <a:schemeClr val="dk1"/>
                </a:solidFill>
              </a:rPr>
              <a:t>Description</a:t>
            </a:r>
            <a:r>
              <a:rPr lang="en" sz="800">
                <a:solidFill>
                  <a:schemeClr val="dk1"/>
                </a:solidFill>
              </a:rPr>
              <a:t>: Also known as the "Combined Response," recorded under scotopic (dark-adapted) conditions with a brighter stimulus (2.0 cd·s/m² or similar).</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Purpose</a:t>
            </a:r>
            <a:r>
              <a:rPr lang="en" sz="800">
                <a:solidFill>
                  <a:schemeClr val="dk1"/>
                </a:solidFill>
              </a:rPr>
              <a:t>:</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Represents a combined response from both rod and cone systems.</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Evaluates the overall retinal function, especially for conditions impacting both photoreceptor systems.</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Key Features</a:t>
            </a:r>
            <a:r>
              <a:rPr lang="en" sz="800">
                <a:solidFill>
                  <a:schemeClr val="dk1"/>
                </a:solidFill>
              </a:rPr>
              <a:t>:</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Produces robust a-wave (photoreceptor activity) and b-wave (bipolar and Müller cell activity).</a:t>
            </a:r>
            <a:endParaRPr sz="800">
              <a:solidFill>
                <a:schemeClr val="dk1"/>
              </a:solidFill>
            </a:endParaRPr>
          </a:p>
          <a:p>
            <a:pPr marL="0" lvl="0" indent="0" algn="l" rtl="0">
              <a:spcBef>
                <a:spcPts val="1400"/>
              </a:spcBef>
              <a:spcAft>
                <a:spcPts val="0"/>
              </a:spcAft>
              <a:buNone/>
            </a:pPr>
            <a:r>
              <a:rPr lang="en" sz="1000" b="1">
                <a:solidFill>
                  <a:schemeClr val="dk1"/>
                </a:solidFill>
              </a:rPr>
              <a:t>3. Oscillatory Potentials (OPs)</a:t>
            </a:r>
            <a:endParaRPr sz="1000" b="1">
              <a:solidFill>
                <a:schemeClr val="dk1"/>
              </a:solidFill>
            </a:endParaRPr>
          </a:p>
          <a:p>
            <a:pPr marL="457200" lvl="0" indent="-279400" algn="l" rtl="0">
              <a:spcBef>
                <a:spcPts val="1200"/>
              </a:spcBef>
              <a:spcAft>
                <a:spcPts val="0"/>
              </a:spcAft>
              <a:buClr>
                <a:schemeClr val="dk1"/>
              </a:buClr>
              <a:buSzPts val="800"/>
              <a:buChar char="●"/>
            </a:pPr>
            <a:r>
              <a:rPr lang="en" sz="800" b="1">
                <a:solidFill>
                  <a:schemeClr val="dk1"/>
                </a:solidFill>
              </a:rPr>
              <a:t>Description</a:t>
            </a:r>
            <a:r>
              <a:rPr lang="en" sz="800">
                <a:solidFill>
                  <a:schemeClr val="dk1"/>
                </a:solidFill>
              </a:rPr>
              <a:t>: High-frequency wavelets superimposed on the ascending limb of the b-wave in the ERG.</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Purpose</a:t>
            </a:r>
            <a:r>
              <a:rPr lang="en" sz="800">
                <a:solidFill>
                  <a:schemeClr val="dk1"/>
                </a:solidFill>
              </a:rPr>
              <a:t>:</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Reflects inner retinal activity, particularly from amacrine cells in the inner plexiform layer.</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Often used as an indicator of retinal ischemia or diabetic retinopathy.</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Key Features</a:t>
            </a:r>
            <a:r>
              <a:rPr lang="en" sz="800">
                <a:solidFill>
                  <a:schemeClr val="dk1"/>
                </a:solidFill>
              </a:rPr>
              <a:t>:</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Analyzed as a separate component from the standard ERG waveform.</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Sensitive to retinal vascular and metabolic conditions.</a:t>
            </a:r>
            <a:endParaRPr sz="8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1"/>
          <p:cNvSpPr txBox="1">
            <a:spLocks noGrp="1"/>
          </p:cNvSpPr>
          <p:nvPr>
            <p:ph type="body" idx="1"/>
          </p:nvPr>
        </p:nvSpPr>
        <p:spPr>
          <a:xfrm>
            <a:off x="311700" y="48575"/>
            <a:ext cx="8520600" cy="5063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000" b="1">
                <a:solidFill>
                  <a:schemeClr val="dk1"/>
                </a:solidFill>
              </a:rPr>
              <a:t>4. Photopic 2.0 ERG Response</a:t>
            </a:r>
            <a:endParaRPr sz="1000" b="1">
              <a:solidFill>
                <a:schemeClr val="dk1"/>
              </a:solidFill>
            </a:endParaRPr>
          </a:p>
          <a:p>
            <a:pPr marL="457200" lvl="0" indent="-279400" algn="l" rtl="0">
              <a:spcBef>
                <a:spcPts val="1200"/>
              </a:spcBef>
              <a:spcAft>
                <a:spcPts val="0"/>
              </a:spcAft>
              <a:buClr>
                <a:schemeClr val="dk1"/>
              </a:buClr>
              <a:buSzPts val="800"/>
              <a:buChar char="●"/>
            </a:pPr>
            <a:r>
              <a:rPr lang="en" sz="800" b="1">
                <a:solidFill>
                  <a:schemeClr val="dk1"/>
                </a:solidFill>
              </a:rPr>
              <a:t>Description</a:t>
            </a:r>
            <a:r>
              <a:rPr lang="en" sz="800">
                <a:solidFill>
                  <a:schemeClr val="dk1"/>
                </a:solidFill>
              </a:rPr>
              <a:t>: The ERG response recorded under photopic (light-adapted) conditions using a 2.0 cd·s/m² flash intensity.</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Purpose</a:t>
            </a:r>
            <a:r>
              <a:rPr lang="en" sz="800">
                <a:solidFill>
                  <a:schemeClr val="dk1"/>
                </a:solidFill>
              </a:rPr>
              <a:t>:</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Assesses cone photoreceptor function, which is critical for daytime and color vision.</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Helps evaluate conditions that primarily affect cones (e.g., cone dystrophies).</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Key Features</a:t>
            </a:r>
            <a:r>
              <a:rPr lang="en" sz="800">
                <a:solidFill>
                  <a:schemeClr val="dk1"/>
                </a:solidFill>
              </a:rPr>
              <a:t>:</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Produces prominent a- and b-waves, typically smaller than scotopic responses due to cone dominance.</a:t>
            </a:r>
            <a:endParaRPr sz="800">
              <a:solidFill>
                <a:schemeClr val="dk1"/>
              </a:solidFill>
            </a:endParaRPr>
          </a:p>
          <a:p>
            <a:pPr marL="0" lvl="0" indent="0" algn="l" rtl="0">
              <a:spcBef>
                <a:spcPts val="1400"/>
              </a:spcBef>
              <a:spcAft>
                <a:spcPts val="0"/>
              </a:spcAft>
              <a:buNone/>
            </a:pPr>
            <a:r>
              <a:rPr lang="en" sz="1000" b="1">
                <a:solidFill>
                  <a:schemeClr val="dk1"/>
                </a:solidFill>
              </a:rPr>
              <a:t>5. Photopic 2.0 ERG Flicker Response</a:t>
            </a:r>
            <a:endParaRPr sz="1000" b="1">
              <a:solidFill>
                <a:schemeClr val="dk1"/>
              </a:solidFill>
            </a:endParaRPr>
          </a:p>
          <a:p>
            <a:pPr marL="457200" lvl="0" indent="-279400" algn="l" rtl="0">
              <a:spcBef>
                <a:spcPts val="1200"/>
              </a:spcBef>
              <a:spcAft>
                <a:spcPts val="0"/>
              </a:spcAft>
              <a:buClr>
                <a:schemeClr val="dk1"/>
              </a:buClr>
              <a:buSzPts val="800"/>
              <a:buChar char="●"/>
            </a:pPr>
            <a:r>
              <a:rPr lang="en" sz="800" b="1">
                <a:solidFill>
                  <a:schemeClr val="dk1"/>
                </a:solidFill>
              </a:rPr>
              <a:t>Description</a:t>
            </a:r>
            <a:r>
              <a:rPr lang="en" sz="800">
                <a:solidFill>
                  <a:schemeClr val="dk1"/>
                </a:solidFill>
              </a:rPr>
              <a:t>: The response recorded under photopic conditions using a flickering light stimulus, typically at 30 Hz or higher.</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Purpose</a:t>
            </a:r>
            <a:r>
              <a:rPr lang="en" sz="800">
                <a:solidFill>
                  <a:schemeClr val="dk1"/>
                </a:solidFill>
              </a:rPr>
              <a:t>:</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Assesses cone system temporal resolution and function.</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Useful for diagnosing generalized cone dysfunction or assessing macular function.</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Key Features</a:t>
            </a:r>
            <a:r>
              <a:rPr lang="en" sz="800">
                <a:solidFill>
                  <a:schemeClr val="dk1"/>
                </a:solidFill>
              </a:rPr>
              <a:t>:</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Produces waveforms at the flicker frequency, with no a- or b-waves.</a:t>
            </a:r>
            <a:endParaRPr sz="800">
              <a:solidFill>
                <a:schemeClr val="dk1"/>
              </a:solidFill>
            </a:endParaRPr>
          </a:p>
          <a:p>
            <a:pPr marL="914400" lvl="1" indent="-279400" algn="l" rtl="0">
              <a:spcBef>
                <a:spcPts val="0"/>
              </a:spcBef>
              <a:spcAft>
                <a:spcPts val="0"/>
              </a:spcAft>
              <a:buClr>
                <a:schemeClr val="dk1"/>
              </a:buClr>
              <a:buSzPts val="800"/>
              <a:buChar char="○"/>
            </a:pPr>
            <a:r>
              <a:rPr lang="en" sz="800">
                <a:solidFill>
                  <a:schemeClr val="dk1"/>
                </a:solidFill>
              </a:rPr>
              <a:t>Sensitive to cone density and adaptability.</a:t>
            </a:r>
            <a:endParaRPr sz="800">
              <a:solidFill>
                <a:schemeClr val="dk1"/>
              </a:solidFill>
            </a:endParaRPr>
          </a:p>
          <a:p>
            <a:pPr marL="0" lvl="0" indent="0" algn="l" rtl="0">
              <a:spcBef>
                <a:spcPts val="1400"/>
              </a:spcBef>
              <a:spcAft>
                <a:spcPts val="0"/>
              </a:spcAft>
              <a:buNone/>
            </a:pPr>
            <a:r>
              <a:rPr lang="en" sz="1000" b="1">
                <a:solidFill>
                  <a:schemeClr val="dk1"/>
                </a:solidFill>
              </a:rPr>
              <a:t>Clinical Significance</a:t>
            </a:r>
            <a:endParaRPr sz="1000" b="1">
              <a:solidFill>
                <a:schemeClr val="dk1"/>
              </a:solidFill>
            </a:endParaRPr>
          </a:p>
          <a:p>
            <a:pPr marL="0" lvl="0" indent="0" algn="l" rtl="0">
              <a:spcBef>
                <a:spcPts val="1200"/>
              </a:spcBef>
              <a:spcAft>
                <a:spcPts val="0"/>
              </a:spcAft>
              <a:buNone/>
            </a:pPr>
            <a:r>
              <a:rPr lang="en" sz="800">
                <a:solidFill>
                  <a:schemeClr val="dk1"/>
                </a:solidFill>
              </a:rPr>
              <a:t>These parameters are part of the </a:t>
            </a:r>
            <a:r>
              <a:rPr lang="en" sz="800" b="1">
                <a:solidFill>
                  <a:schemeClr val="dk1"/>
                </a:solidFill>
              </a:rPr>
              <a:t>ISCEV (International Society for Clinical Electrophysiology of Vision) standard ERG tests</a:t>
            </a:r>
            <a:r>
              <a:rPr lang="en" sz="800">
                <a:solidFill>
                  <a:schemeClr val="dk1"/>
                </a:solidFill>
              </a:rPr>
              <a:t>, providing comprehensive insights into retinal health:</a:t>
            </a:r>
            <a:endParaRPr sz="800">
              <a:solidFill>
                <a:schemeClr val="dk1"/>
              </a:solidFill>
            </a:endParaRPr>
          </a:p>
          <a:p>
            <a:pPr marL="457200" lvl="0" indent="-279400" algn="l" rtl="0">
              <a:spcBef>
                <a:spcPts val="1200"/>
              </a:spcBef>
              <a:spcAft>
                <a:spcPts val="0"/>
              </a:spcAft>
              <a:buClr>
                <a:schemeClr val="dk1"/>
              </a:buClr>
              <a:buSzPts val="800"/>
              <a:buChar char="●"/>
            </a:pPr>
            <a:r>
              <a:rPr lang="en" sz="800" b="1">
                <a:solidFill>
                  <a:schemeClr val="dk1"/>
                </a:solidFill>
              </a:rPr>
              <a:t>Scotopic Responses</a:t>
            </a:r>
            <a:r>
              <a:rPr lang="en" sz="800">
                <a:solidFill>
                  <a:schemeClr val="dk1"/>
                </a:solidFill>
              </a:rPr>
              <a:t>: Evaluate rod system and night vision.</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Photopic Responses</a:t>
            </a:r>
            <a:r>
              <a:rPr lang="en" sz="800">
                <a:solidFill>
                  <a:schemeClr val="dk1"/>
                </a:solidFill>
              </a:rPr>
              <a:t>: Test cone system and day vision.</a:t>
            </a:r>
            <a:endParaRPr sz="800">
              <a:solidFill>
                <a:schemeClr val="dk1"/>
              </a:solidFill>
            </a:endParaRPr>
          </a:p>
          <a:p>
            <a:pPr marL="457200" lvl="0" indent="-279400" algn="l" rtl="0">
              <a:spcBef>
                <a:spcPts val="0"/>
              </a:spcBef>
              <a:spcAft>
                <a:spcPts val="0"/>
              </a:spcAft>
              <a:buClr>
                <a:schemeClr val="dk1"/>
              </a:buClr>
              <a:buSzPts val="800"/>
              <a:buChar char="●"/>
            </a:pPr>
            <a:r>
              <a:rPr lang="en" sz="800" b="1">
                <a:solidFill>
                  <a:schemeClr val="dk1"/>
                </a:solidFill>
              </a:rPr>
              <a:t>Oscillatory Potentials</a:t>
            </a:r>
            <a:r>
              <a:rPr lang="en" sz="800">
                <a:solidFill>
                  <a:schemeClr val="dk1"/>
                </a:solidFill>
              </a:rPr>
              <a:t>: Probe inner retinal activity, particularly amacrine cells.</a:t>
            </a:r>
            <a:endParaRPr sz="8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aphicFrame>
        <p:nvGraphicFramePr>
          <p:cNvPr id="239" name="Google Shape;239;p42"/>
          <p:cNvGraphicFramePr/>
          <p:nvPr/>
        </p:nvGraphicFramePr>
        <p:xfrm>
          <a:off x="-25" y="775325"/>
          <a:ext cx="9144025" cy="4400501"/>
        </p:xfrm>
        <a:graphic>
          <a:graphicData uri="http://schemas.openxmlformats.org/drawingml/2006/table">
            <a:tbl>
              <a:tblPr>
                <a:noFill/>
                <a:tableStyleId>{867E268F-E538-4864-873B-33647DA6FE83}</a:tableStyleId>
              </a:tblPr>
              <a:tblGrid>
                <a:gridCol w="4593000">
                  <a:extLst>
                    <a:ext uri="{9D8B030D-6E8A-4147-A177-3AD203B41FA5}">
                      <a16:colId xmlns:a16="http://schemas.microsoft.com/office/drawing/2014/main" val="20000"/>
                    </a:ext>
                  </a:extLst>
                </a:gridCol>
                <a:gridCol w="4551025">
                  <a:extLst>
                    <a:ext uri="{9D8B030D-6E8A-4147-A177-3AD203B41FA5}">
                      <a16:colId xmlns:a16="http://schemas.microsoft.com/office/drawing/2014/main" val="20001"/>
                    </a:ext>
                  </a:extLst>
                </a:gridCol>
              </a:tblGrid>
              <a:tr h="2104625">
                <a:tc>
                  <a:txBody>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 </a:t>
                      </a:r>
                      <a:r>
                        <a:rPr lang="en" sz="1100" b="1">
                          <a:solidFill>
                            <a:schemeClr val="dk1"/>
                          </a:solidFill>
                        </a:rPr>
                        <a:t>Advantages of the Strategy</a:t>
                      </a:r>
                      <a:endParaRPr sz="1100" b="1">
                        <a:solidFill>
                          <a:schemeClr val="dk1"/>
                        </a:solidFill>
                      </a:endParaRPr>
                    </a:p>
                    <a:p>
                      <a:pPr marL="457200" lvl="0" indent="-292100" algn="l" rtl="0">
                        <a:lnSpc>
                          <a:spcPct val="115000"/>
                        </a:lnSpc>
                        <a:spcBef>
                          <a:spcPts val="1200"/>
                        </a:spcBef>
                        <a:spcAft>
                          <a:spcPts val="0"/>
                        </a:spcAft>
                        <a:buClr>
                          <a:schemeClr val="dk1"/>
                        </a:buClr>
                        <a:buSzPts val="1000"/>
                        <a:buAutoNum type="arabicPeriod"/>
                      </a:pPr>
                      <a:r>
                        <a:rPr lang="en" sz="1000" b="1">
                          <a:solidFill>
                            <a:schemeClr val="dk1"/>
                          </a:solidFill>
                        </a:rPr>
                        <a:t>High-Resolution Data</a:t>
                      </a:r>
                      <a:r>
                        <a:rPr lang="en" sz="1000">
                          <a:solidFill>
                            <a:schemeClr val="dk1"/>
                          </a:solidFill>
                        </a:rPr>
                        <a:t>: Capturing raw ERG signals allows detailed analysis, ensuring precise measurements of retinal responses.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b="1">
                          <a:solidFill>
                            <a:schemeClr val="dk1"/>
                          </a:solidFill>
                        </a:rPr>
                        <a:t>Standardization</a:t>
                      </a:r>
                      <a:r>
                        <a:rPr lang="en" sz="1000">
                          <a:solidFill>
                            <a:schemeClr val="dk1"/>
                          </a:solidFill>
                        </a:rPr>
                        <a:t>: Using </a:t>
                      </a:r>
                      <a:r>
                        <a:rPr lang="en" sz="1000">
                          <a:solidFill>
                            <a:srgbClr val="188038"/>
                          </a:solidFill>
                          <a:latin typeface="Roboto Mono"/>
                          <a:ea typeface="Roboto Mono"/>
                          <a:cs typeface="Roboto Mono"/>
                          <a:sym typeface="Roboto Mono"/>
                        </a:rPr>
                        <a:t>.edf</a:t>
                      </a:r>
                      <a:r>
                        <a:rPr lang="en" sz="1000">
                          <a:solidFill>
                            <a:schemeClr val="dk1"/>
                          </a:solidFill>
                        </a:rPr>
                        <a:t> format ensures compatibility with various analytical tools and reproducibility of results.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b="1">
                          <a:solidFill>
                            <a:schemeClr val="dk1"/>
                          </a:solidFill>
                        </a:rPr>
                        <a:t>Longitudinal Study</a:t>
                      </a:r>
                      <a:r>
                        <a:rPr lang="en" sz="1000">
                          <a:solidFill>
                            <a:schemeClr val="dk1"/>
                          </a:solidFill>
                        </a:rPr>
                        <a:t>: Continuous signal data supports tracking changes over time for individual patients.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b="1">
                          <a:solidFill>
                            <a:schemeClr val="dk1"/>
                          </a:solidFill>
                        </a:rPr>
                        <a:t>Wide Applicability</a:t>
                      </a:r>
                      <a:r>
                        <a:rPr lang="en" sz="1000">
                          <a:solidFill>
                            <a:schemeClr val="dk1"/>
                          </a:solidFill>
                        </a:rPr>
                        <a:t>: Data can be reused for multiple research studies, enhancing its value.</a:t>
                      </a:r>
                      <a:endParaRPr sz="1000"/>
                    </a:p>
                  </a:txBody>
                  <a:tcPr marL="91425" marR="91425" marT="91425" marB="91425"/>
                </a:tc>
                <a:tc>
                  <a:txBody>
                    <a:bodyPr/>
                    <a:lstStyle/>
                    <a:p>
                      <a:pPr marL="0" lvl="0" indent="0" algn="l" rtl="0">
                        <a:lnSpc>
                          <a:spcPct val="115000"/>
                        </a:lnSpc>
                        <a:spcBef>
                          <a:spcPts val="1400"/>
                        </a:spcBef>
                        <a:spcAft>
                          <a:spcPts val="0"/>
                        </a:spcAft>
                        <a:buClr>
                          <a:schemeClr val="dk1"/>
                        </a:buClr>
                        <a:buSzPts val="1100"/>
                        <a:buFont typeface="Arial"/>
                        <a:buNone/>
                      </a:pPr>
                      <a:r>
                        <a:rPr lang="en" sz="1100" b="1">
                          <a:solidFill>
                            <a:schemeClr val="dk1"/>
                          </a:solidFill>
                        </a:rPr>
                        <a:t>Limitations of the Strategy</a:t>
                      </a:r>
                      <a:endParaRPr sz="1100" b="1">
                        <a:solidFill>
                          <a:schemeClr val="dk1"/>
                        </a:solidFill>
                      </a:endParaRPr>
                    </a:p>
                    <a:p>
                      <a:pPr marL="457200" lvl="0" indent="-292100" algn="l" rtl="0">
                        <a:lnSpc>
                          <a:spcPct val="115000"/>
                        </a:lnSpc>
                        <a:spcBef>
                          <a:spcPts val="1200"/>
                        </a:spcBef>
                        <a:spcAft>
                          <a:spcPts val="0"/>
                        </a:spcAft>
                        <a:buClr>
                          <a:schemeClr val="dk1"/>
                        </a:buClr>
                        <a:buSzPts val="1000"/>
                        <a:buAutoNum type="arabicPeriod"/>
                      </a:pPr>
                      <a:r>
                        <a:rPr lang="en" sz="1000" b="1">
                          <a:solidFill>
                            <a:schemeClr val="dk1"/>
                          </a:solidFill>
                        </a:rPr>
                        <a:t>Complex Processing</a:t>
                      </a:r>
                      <a:r>
                        <a:rPr lang="en" sz="1000">
                          <a:solidFill>
                            <a:schemeClr val="dk1"/>
                          </a:solidFill>
                        </a:rPr>
                        <a:t>: Requires advanced tools and expertise for filtering noise and extracting meaningful features.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b="1">
                          <a:solidFill>
                            <a:schemeClr val="dk1"/>
                          </a:solidFill>
                        </a:rPr>
                        <a:t>Storage Challenges</a:t>
                      </a:r>
                      <a:r>
                        <a:rPr lang="en" sz="1000">
                          <a:solidFill>
                            <a:schemeClr val="dk1"/>
                          </a:solidFill>
                        </a:rPr>
                        <a:t>: Raw signal data in </a:t>
                      </a:r>
                      <a:r>
                        <a:rPr lang="en" sz="1000">
                          <a:solidFill>
                            <a:srgbClr val="188038"/>
                          </a:solidFill>
                          <a:latin typeface="Roboto Mono"/>
                          <a:ea typeface="Roboto Mono"/>
                          <a:cs typeface="Roboto Mono"/>
                          <a:sym typeface="Roboto Mono"/>
                        </a:rPr>
                        <a:t>.edf</a:t>
                      </a:r>
                      <a:r>
                        <a:rPr lang="en" sz="1000">
                          <a:solidFill>
                            <a:schemeClr val="dk1"/>
                          </a:solidFill>
                        </a:rPr>
                        <a:t> format demands significant storage capacity.</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b="1">
                          <a:solidFill>
                            <a:schemeClr val="dk1"/>
                          </a:solidFill>
                        </a:rPr>
                        <a:t>Time-Consuming</a:t>
                      </a:r>
                      <a:r>
                        <a:rPr lang="en" sz="1000">
                          <a:solidFill>
                            <a:schemeClr val="dk1"/>
                          </a:solidFill>
                        </a:rPr>
                        <a:t>: Conversion and preprocessing steps are resource-intensive.</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b="1">
                          <a:solidFill>
                            <a:schemeClr val="dk1"/>
                          </a:solidFill>
                        </a:rPr>
                        <a:t>Limited Generalizability</a:t>
                      </a:r>
                      <a:r>
                        <a:rPr lang="en" sz="1000">
                          <a:solidFill>
                            <a:schemeClr val="dk1"/>
                          </a:solidFill>
                        </a:rPr>
                        <a:t>: Small or localized datasets may not represent broader populations.</a:t>
                      </a:r>
                      <a:endParaRPr sz="1000"/>
                    </a:p>
                  </a:txBody>
                  <a:tcPr marL="91425" marR="91425" marT="91425" marB="91425"/>
                </a:tc>
                <a:extLst>
                  <a:ext uri="{0D108BD9-81ED-4DB2-BD59-A6C34878D82A}">
                    <a16:rowId xmlns:a16="http://schemas.microsoft.com/office/drawing/2014/main" val="10000"/>
                  </a:ext>
                </a:extLst>
              </a:tr>
              <a:tr h="2266725">
                <a:tc>
                  <a:txBody>
                    <a:bodyPr/>
                    <a:lstStyle/>
                    <a:p>
                      <a:pPr marL="0" lvl="0" indent="0" algn="l" rtl="0">
                        <a:lnSpc>
                          <a:spcPct val="115000"/>
                        </a:lnSpc>
                        <a:spcBef>
                          <a:spcPts val="1400"/>
                        </a:spcBef>
                        <a:spcAft>
                          <a:spcPts val="0"/>
                        </a:spcAft>
                        <a:buClr>
                          <a:schemeClr val="dk1"/>
                        </a:buClr>
                        <a:buSzPts val="1100"/>
                        <a:buFont typeface="Arial"/>
                        <a:buNone/>
                      </a:pPr>
                      <a:r>
                        <a:rPr lang="en" sz="1100" b="1">
                          <a:solidFill>
                            <a:schemeClr val="dk1"/>
                          </a:solidFill>
                        </a:rPr>
                        <a:t>Potential Risks</a:t>
                      </a:r>
                      <a:endParaRPr sz="1100" b="1">
                        <a:solidFill>
                          <a:schemeClr val="dk1"/>
                        </a:solidFill>
                      </a:endParaRPr>
                    </a:p>
                    <a:p>
                      <a:pPr marL="457200" lvl="0" indent="-292100" algn="l" rtl="0">
                        <a:lnSpc>
                          <a:spcPct val="115000"/>
                        </a:lnSpc>
                        <a:spcBef>
                          <a:spcPts val="1200"/>
                        </a:spcBef>
                        <a:spcAft>
                          <a:spcPts val="0"/>
                        </a:spcAft>
                        <a:buClr>
                          <a:schemeClr val="dk1"/>
                        </a:buClr>
                        <a:buSzPts val="1000"/>
                        <a:buAutoNum type="arabicPeriod"/>
                      </a:pPr>
                      <a:r>
                        <a:rPr lang="en" sz="1000" b="1">
                          <a:solidFill>
                            <a:schemeClr val="dk1"/>
                          </a:solidFill>
                        </a:rPr>
                        <a:t>Data Loss</a:t>
                      </a:r>
                      <a:r>
                        <a:rPr lang="en" sz="1000">
                          <a:solidFill>
                            <a:schemeClr val="dk1"/>
                          </a:solidFill>
                        </a:rPr>
                        <a:t>: Improper handling of raw data could lead to corruption or loss, affecting analysis.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b="1">
                          <a:solidFill>
                            <a:schemeClr val="dk1"/>
                          </a:solidFill>
                        </a:rPr>
                        <a:t>Misinterpretation</a:t>
                      </a:r>
                      <a:r>
                        <a:rPr lang="en" sz="1000">
                          <a:solidFill>
                            <a:schemeClr val="dk1"/>
                          </a:solidFill>
                        </a:rPr>
                        <a:t>: Errors during processing may lead to inaccurate conclusions.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b="1">
                          <a:solidFill>
                            <a:schemeClr val="dk1"/>
                          </a:solidFill>
                        </a:rPr>
                        <a:t>Privacy Breach</a:t>
                      </a:r>
                      <a:r>
                        <a:rPr lang="en" sz="1000">
                          <a:solidFill>
                            <a:schemeClr val="dk1"/>
                          </a:solidFill>
                        </a:rPr>
                        <a:t>: If data is not anonymized, patient confidentiality could be compromised.</a:t>
                      </a:r>
                      <a:endParaRPr sz="1000">
                        <a:solidFill>
                          <a:schemeClr val="dk1"/>
                        </a:solidFill>
                      </a:endParaRPr>
                    </a:p>
                    <a:p>
                      <a:pPr marL="0" lvl="0" indent="0" algn="l" rtl="0">
                        <a:spcBef>
                          <a:spcPts val="1200"/>
                        </a:spcBef>
                        <a:spcAft>
                          <a:spcPts val="0"/>
                        </a:spcAft>
                        <a:buNone/>
                      </a:pPr>
                      <a:endParaRPr/>
                    </a:p>
                  </a:txBody>
                  <a:tcPr marL="91425" marR="91425" marT="91425" marB="91425"/>
                </a:tc>
                <a:tc>
                  <a:txBody>
                    <a:bodyPr/>
                    <a:lstStyle/>
                    <a:p>
                      <a:pPr marL="0" lvl="0" indent="0" algn="l" rtl="0">
                        <a:lnSpc>
                          <a:spcPct val="115000"/>
                        </a:lnSpc>
                        <a:spcBef>
                          <a:spcPts val="1400"/>
                        </a:spcBef>
                        <a:spcAft>
                          <a:spcPts val="0"/>
                        </a:spcAft>
                        <a:buClr>
                          <a:schemeClr val="dk1"/>
                        </a:buClr>
                        <a:buSzPts val="1100"/>
                        <a:buFont typeface="Arial"/>
                        <a:buNone/>
                      </a:pPr>
                      <a:r>
                        <a:rPr lang="en" sz="1100" b="1">
                          <a:solidFill>
                            <a:schemeClr val="dk1"/>
                          </a:solidFill>
                        </a:rPr>
                        <a:t>Ethical Issues</a:t>
                      </a:r>
                      <a:endParaRPr sz="1100" b="1">
                        <a:solidFill>
                          <a:schemeClr val="dk1"/>
                        </a:solidFill>
                      </a:endParaRPr>
                    </a:p>
                    <a:p>
                      <a:pPr marL="457200" lvl="0" indent="-292100" algn="l" rtl="0">
                        <a:lnSpc>
                          <a:spcPct val="115000"/>
                        </a:lnSpc>
                        <a:spcBef>
                          <a:spcPts val="1200"/>
                        </a:spcBef>
                        <a:spcAft>
                          <a:spcPts val="0"/>
                        </a:spcAft>
                        <a:buClr>
                          <a:schemeClr val="dk1"/>
                        </a:buClr>
                        <a:buSzPts val="1000"/>
                        <a:buAutoNum type="arabicPeriod"/>
                      </a:pPr>
                      <a:r>
                        <a:rPr lang="en" sz="1000" b="1">
                          <a:solidFill>
                            <a:schemeClr val="dk1"/>
                          </a:solidFill>
                        </a:rPr>
                        <a:t>Informed Consent</a:t>
                      </a:r>
                      <a:r>
                        <a:rPr lang="en" sz="1000">
                          <a:solidFill>
                            <a:schemeClr val="dk1"/>
                          </a:solidFill>
                        </a:rPr>
                        <a:t>: Ensuring participants understand how their raw ERG data will be used.</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b="1">
                          <a:solidFill>
                            <a:schemeClr val="dk1"/>
                          </a:solidFill>
                        </a:rPr>
                        <a:t>Data Anonymization</a:t>
                      </a:r>
                      <a:r>
                        <a:rPr lang="en" sz="1000">
                          <a:solidFill>
                            <a:schemeClr val="dk1"/>
                          </a:solidFill>
                        </a:rPr>
                        <a:t>: Protecting participant identity during data sharing and publication.</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b="1">
                          <a:solidFill>
                            <a:schemeClr val="dk1"/>
                          </a:solidFill>
                        </a:rPr>
                        <a:t>Bias in Sampling</a:t>
                      </a:r>
                      <a:r>
                        <a:rPr lang="en" sz="1000">
                          <a:solidFill>
                            <a:schemeClr val="dk1"/>
                          </a:solidFill>
                        </a:rPr>
                        <a:t>: Unintentionally excluding specific demographics may lead to inequitable research outcomes.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eriod"/>
                      </a:pPr>
                      <a:r>
                        <a:rPr lang="en" sz="1000" b="1">
                          <a:solidFill>
                            <a:schemeClr val="dk1"/>
                          </a:solidFill>
                        </a:rPr>
                        <a:t>Use Beyond Consent</a:t>
                      </a:r>
                      <a:r>
                        <a:rPr lang="en" sz="1000">
                          <a:solidFill>
                            <a:schemeClr val="dk1"/>
                          </a:solidFill>
                        </a:rPr>
                        <a:t>: Using data for purposes not agreed upon by participants could breach ethical standards.</a:t>
                      </a:r>
                      <a:endParaRPr sz="1000">
                        <a:solidFill>
                          <a:schemeClr val="dk1"/>
                        </a:solidFill>
                      </a:endParaRPr>
                    </a:p>
                    <a:p>
                      <a:pPr marL="0" lvl="0" indent="0" algn="l" rtl="0">
                        <a:spcBef>
                          <a:spcPts val="120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240" name="Google Shape;240;p42"/>
          <p:cNvSpPr txBox="1"/>
          <p:nvPr/>
        </p:nvSpPr>
        <p:spPr>
          <a:xfrm>
            <a:off x="255450" y="36425"/>
            <a:ext cx="8633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Advantages, Limitations, Potential Risks and Ethical issues associated with the data collection Approach/ Strategy</a:t>
            </a:r>
            <a:endParaRPr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p:nvPr/>
        </p:nvSpPr>
        <p:spPr>
          <a:xfrm>
            <a:off x="146100" y="420125"/>
            <a:ext cx="8851800" cy="46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Detailed explanation about each column of  the ISCEV (International Society for Clinical Electrophysiology of Vision) standard ERG Dataset:</a:t>
            </a:r>
            <a:br>
              <a:rPr lang="en" sz="1100">
                <a:solidFill>
                  <a:schemeClr val="dk1"/>
                </a:solidFill>
              </a:rPr>
            </a:br>
            <a:endParaRPr sz="1100">
              <a:solidFill>
                <a:srgbClr val="000000"/>
              </a:solidFill>
              <a:highlight>
                <a:srgbClr val="FFFFFF"/>
              </a:highlight>
            </a:endParaRPr>
          </a:p>
          <a:p>
            <a:pPr marL="685800" lvl="0" indent="-292100" algn="l" rtl="0">
              <a:lnSpc>
                <a:spcPct val="115000"/>
              </a:lnSpc>
              <a:spcBef>
                <a:spcPts val="0"/>
              </a:spcBef>
              <a:spcAft>
                <a:spcPts val="0"/>
              </a:spcAft>
              <a:buClr>
                <a:srgbClr val="000000"/>
              </a:buClr>
              <a:buSzPts val="1000"/>
              <a:buAutoNum type="arabicPeriod"/>
            </a:pPr>
            <a:r>
              <a:rPr lang="en" sz="1000" b="1">
                <a:solidFill>
                  <a:srgbClr val="000000"/>
                </a:solidFill>
                <a:highlight>
                  <a:srgbClr val="FFFFFF"/>
                </a:highlight>
              </a:rPr>
              <a:t>id</a:t>
            </a:r>
            <a:r>
              <a:rPr lang="en" sz="1000">
                <a:solidFill>
                  <a:srgbClr val="000000"/>
                </a:solidFill>
                <a:highlight>
                  <a:srgbClr val="FFFFFF"/>
                </a:highlight>
              </a:rPr>
              <a:t>: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Description</a:t>
            </a:r>
            <a:r>
              <a:rPr lang="en" sz="1000">
                <a:solidFill>
                  <a:srgbClr val="000000"/>
                </a:solidFill>
                <a:highlight>
                  <a:srgbClr val="FFFFFF"/>
                </a:highlight>
              </a:rPr>
              <a:t>: A unique identifier for each participant or record in the dataset.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Relevance</a:t>
            </a:r>
            <a:r>
              <a:rPr lang="en" sz="1000">
                <a:solidFill>
                  <a:srgbClr val="000000"/>
                </a:solidFill>
                <a:highlight>
                  <a:srgbClr val="FFFFFF"/>
                </a:highlight>
              </a:rPr>
              <a:t>: Primarily used for data organization and tracking, not directly used in modeling. </a:t>
            </a:r>
            <a:endParaRPr sz="1000">
              <a:solidFill>
                <a:srgbClr val="000000"/>
              </a:solidFill>
              <a:highlight>
                <a:srgbClr val="FFFFFF"/>
              </a:highlight>
            </a:endParaRPr>
          </a:p>
          <a:p>
            <a:pPr marL="685800" lvl="0" indent="-292100" algn="l" rtl="0">
              <a:lnSpc>
                <a:spcPct val="115000"/>
              </a:lnSpc>
              <a:spcBef>
                <a:spcPts val="0"/>
              </a:spcBef>
              <a:spcAft>
                <a:spcPts val="0"/>
              </a:spcAft>
              <a:buClr>
                <a:srgbClr val="000000"/>
              </a:buClr>
              <a:buSzPts val="1000"/>
              <a:buAutoNum type="arabicPeriod" startAt="2"/>
            </a:pPr>
            <a:r>
              <a:rPr lang="en" sz="1000" b="1">
                <a:solidFill>
                  <a:srgbClr val="000000"/>
                </a:solidFill>
                <a:highlight>
                  <a:srgbClr val="FFFFFF"/>
                </a:highlight>
              </a:rPr>
              <a:t>Test</a:t>
            </a:r>
            <a:r>
              <a:rPr lang="en" sz="1000">
                <a:solidFill>
                  <a:srgbClr val="000000"/>
                </a:solidFill>
                <a:highlight>
                  <a:srgbClr val="FFFFFF"/>
                </a:highlight>
              </a:rPr>
              <a:t>: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Description</a:t>
            </a:r>
            <a:r>
              <a:rPr lang="en" sz="1000">
                <a:solidFill>
                  <a:srgbClr val="000000"/>
                </a:solidFill>
                <a:highlight>
                  <a:srgbClr val="FFFFFF"/>
                </a:highlight>
              </a:rPr>
              <a:t>: Indicates the type of electroretinography (ERG) test performed, such as LA3 (Light Adapted 3) or 30Hz.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Relevance</a:t>
            </a:r>
            <a:r>
              <a:rPr lang="en" sz="1000">
                <a:solidFill>
                  <a:srgbClr val="000000"/>
                </a:solidFill>
                <a:highlight>
                  <a:srgbClr val="FFFFFF"/>
                </a:highlight>
              </a:rPr>
              <a:t>: Different tests measure various aspects of retinal response; understanding which test was used is crucial as different tests may be associated with different physiological or psychological implications. </a:t>
            </a:r>
            <a:endParaRPr sz="1000">
              <a:solidFill>
                <a:srgbClr val="000000"/>
              </a:solidFill>
              <a:highlight>
                <a:srgbClr val="FFFFFF"/>
              </a:highlight>
            </a:endParaRPr>
          </a:p>
          <a:p>
            <a:pPr marL="685800" lvl="0" indent="-292100" algn="l" rtl="0">
              <a:lnSpc>
                <a:spcPct val="115000"/>
              </a:lnSpc>
              <a:spcBef>
                <a:spcPts val="0"/>
              </a:spcBef>
              <a:spcAft>
                <a:spcPts val="0"/>
              </a:spcAft>
              <a:buClr>
                <a:srgbClr val="000000"/>
              </a:buClr>
              <a:buSzPts val="1000"/>
              <a:buAutoNum type="arabicPeriod" startAt="3"/>
            </a:pPr>
            <a:r>
              <a:rPr lang="en" sz="1000" b="1">
                <a:solidFill>
                  <a:srgbClr val="000000"/>
                </a:solidFill>
                <a:highlight>
                  <a:srgbClr val="FFFFFF"/>
                </a:highlight>
              </a:rPr>
              <a:t>age</a:t>
            </a:r>
            <a:r>
              <a:rPr lang="en" sz="1000">
                <a:solidFill>
                  <a:srgbClr val="000000"/>
                </a:solidFill>
                <a:highlight>
                  <a:srgbClr val="FFFFFF"/>
                </a:highlight>
              </a:rPr>
              <a:t>: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Description</a:t>
            </a:r>
            <a:r>
              <a:rPr lang="en" sz="1000">
                <a:solidFill>
                  <a:srgbClr val="000000"/>
                </a:solidFill>
                <a:highlight>
                  <a:srgbClr val="FFFFFF"/>
                </a:highlight>
              </a:rPr>
              <a:t>: The age of the participant in years.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Relevance</a:t>
            </a:r>
            <a:r>
              <a:rPr lang="en" sz="1000">
                <a:solidFill>
                  <a:srgbClr val="000000"/>
                </a:solidFill>
                <a:highlight>
                  <a:srgbClr val="FFFFFF"/>
                </a:highlight>
              </a:rPr>
              <a:t>: Age is a critical factor in physiological and psychological health, as retinal responses can vary significantly across age groups. </a:t>
            </a:r>
            <a:endParaRPr sz="1000">
              <a:solidFill>
                <a:srgbClr val="000000"/>
              </a:solidFill>
              <a:highlight>
                <a:srgbClr val="FFFFFF"/>
              </a:highlight>
            </a:endParaRPr>
          </a:p>
          <a:p>
            <a:pPr marL="685800" lvl="0" indent="-292100" algn="l" rtl="0">
              <a:lnSpc>
                <a:spcPct val="115000"/>
              </a:lnSpc>
              <a:spcBef>
                <a:spcPts val="0"/>
              </a:spcBef>
              <a:spcAft>
                <a:spcPts val="0"/>
              </a:spcAft>
              <a:buClr>
                <a:srgbClr val="000000"/>
              </a:buClr>
              <a:buSzPts val="1000"/>
              <a:buAutoNum type="arabicPeriod" startAt="4"/>
            </a:pPr>
            <a:r>
              <a:rPr lang="en" sz="1000" b="1">
                <a:solidFill>
                  <a:srgbClr val="000000"/>
                </a:solidFill>
                <a:highlight>
                  <a:srgbClr val="FFFFFF"/>
                </a:highlight>
              </a:rPr>
              <a:t>Ethnic</a:t>
            </a:r>
            <a:r>
              <a:rPr lang="en" sz="1000">
                <a:solidFill>
                  <a:srgbClr val="000000"/>
                </a:solidFill>
                <a:highlight>
                  <a:srgbClr val="FFFFFF"/>
                </a:highlight>
              </a:rPr>
              <a:t>: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Description</a:t>
            </a:r>
            <a:r>
              <a:rPr lang="en" sz="1000">
                <a:solidFill>
                  <a:srgbClr val="000000"/>
                </a:solidFill>
                <a:highlight>
                  <a:srgbClr val="FFFFFF"/>
                </a:highlight>
              </a:rPr>
              <a:t>: A numerical code representing the participant’s ethnicity. 						</a:t>
            </a:r>
            <a:endParaRPr sz="1000">
              <a:solidFill>
                <a:srgbClr val="000000"/>
              </a:solidFill>
              <a:highlight>
                <a:srgbClr val="FFFFFF"/>
              </a:highlight>
            </a:endParaRPr>
          </a:p>
          <a:p>
            <a:pPr marL="914400" lvl="0" indent="0" algn="l" rtl="0">
              <a:lnSpc>
                <a:spcPct val="115000"/>
              </a:lnSpc>
              <a:spcBef>
                <a:spcPts val="0"/>
              </a:spcBef>
              <a:spcAft>
                <a:spcPts val="0"/>
              </a:spcAft>
              <a:buNone/>
            </a:pPr>
            <a:r>
              <a:rPr lang="en" sz="1000">
                <a:solidFill>
                  <a:srgbClr val="000000"/>
                </a:solidFill>
                <a:highlight>
                  <a:srgbClr val="FFFFFF"/>
                </a:highlight>
              </a:rPr>
              <a:t>       (1=Caucasian, 2=Asian, 3=Afro-Carribean, 4=Latino, 5=mixed)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Relevance</a:t>
            </a:r>
            <a:r>
              <a:rPr lang="en" sz="1000">
                <a:solidFill>
                  <a:srgbClr val="000000"/>
                </a:solidFill>
                <a:highlight>
                  <a:srgbClr val="FFFFFF"/>
                </a:highlight>
              </a:rPr>
              <a:t>: Ethnicity may influence retinal responses due to genetic factors affecting eye structure or function. This can also be related to genetic predispositions in mental health. </a:t>
            </a:r>
            <a:endParaRPr sz="1000">
              <a:solidFill>
                <a:srgbClr val="000000"/>
              </a:solidFill>
              <a:highlight>
                <a:srgbClr val="FFFFFF"/>
              </a:highlight>
            </a:endParaRPr>
          </a:p>
          <a:p>
            <a:pPr marL="685800" lvl="0" indent="-292100" algn="l" rtl="0">
              <a:lnSpc>
                <a:spcPct val="115000"/>
              </a:lnSpc>
              <a:spcBef>
                <a:spcPts val="0"/>
              </a:spcBef>
              <a:spcAft>
                <a:spcPts val="0"/>
              </a:spcAft>
              <a:buClr>
                <a:srgbClr val="000000"/>
              </a:buClr>
              <a:buSzPts val="1000"/>
              <a:buAutoNum type="arabicPeriod" startAt="5"/>
            </a:pPr>
            <a:r>
              <a:rPr lang="en" sz="1000" b="1">
                <a:solidFill>
                  <a:srgbClr val="000000"/>
                </a:solidFill>
                <a:highlight>
                  <a:srgbClr val="FFFFFF"/>
                </a:highlight>
              </a:rPr>
              <a:t>vert</a:t>
            </a:r>
            <a:r>
              <a:rPr lang="en" sz="1000">
                <a:solidFill>
                  <a:srgbClr val="000000"/>
                </a:solidFill>
                <a:highlight>
                  <a:srgbClr val="FFFFFF"/>
                </a:highlight>
              </a:rPr>
              <a:t>: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Description</a:t>
            </a:r>
            <a:r>
              <a:rPr lang="en" sz="1000">
                <a:solidFill>
                  <a:srgbClr val="000000"/>
                </a:solidFill>
                <a:highlight>
                  <a:srgbClr val="FFFFFF"/>
                </a:highlight>
              </a:rPr>
              <a:t>: Possibly a measure related to vertical eye function or positioning, though specifics are unclear without more context.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Relevance</a:t>
            </a:r>
            <a:r>
              <a:rPr lang="en" sz="1000">
                <a:solidFill>
                  <a:srgbClr val="000000"/>
                </a:solidFill>
                <a:highlight>
                  <a:srgbClr val="FFFFFF"/>
                </a:highlight>
              </a:rPr>
              <a:t>: Understanding vertical eye movement or positioning can provide insights into neuro-ophthalmological conditions which may correlate with certain psychological states. </a:t>
            </a:r>
            <a:endParaRPr sz="1000">
              <a:solidFill>
                <a:srgbClr val="000000"/>
              </a:solidFill>
              <a:highlight>
                <a:srgbClr val="FFFFFF"/>
              </a:highlight>
            </a:endParaRPr>
          </a:p>
          <a:p>
            <a:pPr marL="685800" lvl="0" indent="-292100" algn="l" rtl="0">
              <a:lnSpc>
                <a:spcPct val="115000"/>
              </a:lnSpc>
              <a:spcBef>
                <a:spcPts val="0"/>
              </a:spcBef>
              <a:spcAft>
                <a:spcPts val="0"/>
              </a:spcAft>
              <a:buClr>
                <a:srgbClr val="000000"/>
              </a:buClr>
              <a:buSzPts val="1000"/>
              <a:buAutoNum type="arabicPeriod" startAt="6"/>
            </a:pPr>
            <a:r>
              <a:rPr lang="en" sz="1000" b="1">
                <a:solidFill>
                  <a:srgbClr val="000000"/>
                </a:solidFill>
                <a:highlight>
                  <a:srgbClr val="FFFFFF"/>
                </a:highlight>
              </a:rPr>
              <a:t>iris</a:t>
            </a:r>
            <a:r>
              <a:rPr lang="en" sz="1000">
                <a:solidFill>
                  <a:srgbClr val="000000"/>
                </a:solidFill>
                <a:highlight>
                  <a:srgbClr val="FFFFFF"/>
                </a:highlight>
              </a:rPr>
              <a:t>: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Description</a:t>
            </a:r>
            <a:r>
              <a:rPr lang="en" sz="1000">
                <a:solidFill>
                  <a:srgbClr val="000000"/>
                </a:solidFill>
                <a:highlight>
                  <a:srgbClr val="FFFFFF"/>
                </a:highlight>
              </a:rPr>
              <a:t>: A numerical value likely associated with the iris, such as pigmentation or size. </a:t>
            </a:r>
            <a:endParaRPr sz="1000">
              <a:solidFill>
                <a:srgbClr val="000000"/>
              </a:solidFill>
              <a:highlight>
                <a:srgbClr val="FFFFFF"/>
              </a:highlight>
            </a:endParaRPr>
          </a:p>
          <a:p>
            <a:pPr marL="1143000" lvl="0" indent="-292100" algn="l" rtl="0">
              <a:lnSpc>
                <a:spcPct val="115000"/>
              </a:lnSpc>
              <a:spcBef>
                <a:spcPts val="0"/>
              </a:spcBef>
              <a:spcAft>
                <a:spcPts val="0"/>
              </a:spcAft>
              <a:buClr>
                <a:srgbClr val="000000"/>
              </a:buClr>
              <a:buSzPts val="1000"/>
              <a:buFont typeface="Arial"/>
              <a:buChar char="●"/>
            </a:pPr>
            <a:r>
              <a:rPr lang="en" sz="1000" b="1">
                <a:solidFill>
                  <a:srgbClr val="000000"/>
                </a:solidFill>
                <a:highlight>
                  <a:srgbClr val="FFFFFF"/>
                </a:highlight>
              </a:rPr>
              <a:t>Relevance</a:t>
            </a:r>
            <a:r>
              <a:rPr lang="en" sz="1000">
                <a:solidFill>
                  <a:srgbClr val="000000"/>
                </a:solidFill>
                <a:highlight>
                  <a:srgbClr val="FFFFFF"/>
                </a:highlight>
              </a:rPr>
              <a:t>: Iris features can influence light absorption and reflection, potentially affecting ERG results, which might indirectly relate to psychological factors like stress response. </a:t>
            </a:r>
            <a:endParaRPr sz="1000">
              <a:solidFill>
                <a:srgbClr val="595959"/>
              </a:solidFill>
            </a:endParaRPr>
          </a:p>
        </p:txBody>
      </p:sp>
      <p:sp>
        <p:nvSpPr>
          <p:cNvPr id="246" name="Google Shape;246;p43"/>
          <p:cNvSpPr txBox="1"/>
          <p:nvPr/>
        </p:nvSpPr>
        <p:spPr>
          <a:xfrm>
            <a:off x="72850" y="-2175"/>
            <a:ext cx="9071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rPr>
              <a:t>Proposed System(Phase 1.2)</a:t>
            </a:r>
            <a:r>
              <a:rPr lang="en" sz="2200">
                <a:solidFill>
                  <a:schemeClr val="dk1"/>
                </a:solidFill>
              </a:rPr>
              <a:t> - ERG Data Analysis</a:t>
            </a:r>
            <a:endParaRPr sz="22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body" idx="1"/>
          </p:nvPr>
        </p:nvSpPr>
        <p:spPr>
          <a:xfrm>
            <a:off x="311700" y="77375"/>
            <a:ext cx="8520600" cy="5143500"/>
          </a:xfrm>
          <a:prstGeom prst="rect">
            <a:avLst/>
          </a:prstGeom>
        </p:spPr>
        <p:txBody>
          <a:bodyPr spcFirstLastPara="1" wrap="square" lIns="91425" tIns="91425" rIns="91425" bIns="91425" anchor="t" anchorCtr="0">
            <a:normAutofit fontScale="25000" lnSpcReduction="20000"/>
          </a:bodyPr>
          <a:lstStyle/>
          <a:p>
            <a:pPr marL="685800" lvl="0" indent="-292100" algn="l" rtl="0">
              <a:spcBef>
                <a:spcPts val="0"/>
              </a:spcBef>
              <a:spcAft>
                <a:spcPts val="0"/>
              </a:spcAft>
              <a:buClr>
                <a:schemeClr val="dk1"/>
              </a:buClr>
              <a:buSzPct val="100000"/>
              <a:buAutoNum type="arabicPeriod" startAt="7"/>
            </a:pPr>
            <a:r>
              <a:rPr lang="en" sz="4000" b="1">
                <a:solidFill>
                  <a:schemeClr val="dk1"/>
                </a:solidFill>
                <a:highlight>
                  <a:srgbClr val="FFFFFF"/>
                </a:highlight>
              </a:rPr>
              <a:t>Eye</a:t>
            </a:r>
            <a:r>
              <a:rPr lang="en" sz="400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Description</a:t>
            </a:r>
            <a:r>
              <a:rPr lang="en" sz="4000">
                <a:solidFill>
                  <a:schemeClr val="dk1"/>
                </a:solidFill>
                <a:highlight>
                  <a:srgbClr val="FFFFFF"/>
                </a:highlight>
              </a:rPr>
              <a:t>: Indicates which eye was tested (RightEye or LeftEye).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Relevance</a:t>
            </a:r>
            <a:r>
              <a:rPr lang="en" sz="4000">
                <a:solidFill>
                  <a:schemeClr val="dk1"/>
                </a:solidFill>
                <a:highlight>
                  <a:srgbClr val="FFFFFF"/>
                </a:highlight>
              </a:rPr>
              <a:t>: Eye-specific data is important because conditions affecting one eye might not affect the other equally, which could be relevant for asymmetric neurological or psychological conditions. </a:t>
            </a:r>
            <a:endParaRPr sz="4000">
              <a:solidFill>
                <a:schemeClr val="dk1"/>
              </a:solidFill>
              <a:highlight>
                <a:srgbClr val="FFFFFF"/>
              </a:highlight>
            </a:endParaRPr>
          </a:p>
          <a:p>
            <a:pPr marL="685800" lvl="0" indent="-292100" algn="l" rtl="0">
              <a:spcBef>
                <a:spcPts val="0"/>
              </a:spcBef>
              <a:spcAft>
                <a:spcPts val="0"/>
              </a:spcAft>
              <a:buClr>
                <a:schemeClr val="dk1"/>
              </a:buClr>
              <a:buSzPct val="100000"/>
              <a:buAutoNum type="arabicPeriod" startAt="8"/>
            </a:pPr>
            <a:r>
              <a:rPr lang="en" sz="4000" b="1">
                <a:solidFill>
                  <a:schemeClr val="dk1"/>
                </a:solidFill>
                <a:highlight>
                  <a:srgbClr val="FFFFFF"/>
                </a:highlight>
              </a:rPr>
              <a:t>a_time</a:t>
            </a:r>
            <a:r>
              <a:rPr lang="en" sz="400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Description</a:t>
            </a:r>
            <a:r>
              <a:rPr lang="en" sz="4000">
                <a:solidFill>
                  <a:schemeClr val="dk1"/>
                </a:solidFill>
                <a:highlight>
                  <a:srgbClr val="FFFFFF"/>
                </a:highlight>
              </a:rPr>
              <a:t>: The time measurement for a specific waveform component 'a' in the ERG response.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Relevance</a:t>
            </a:r>
            <a:r>
              <a:rPr lang="en" sz="4000">
                <a:solidFill>
                  <a:schemeClr val="dk1"/>
                </a:solidFill>
                <a:highlight>
                  <a:srgbClr val="FFFFFF"/>
                </a:highlight>
              </a:rPr>
              <a:t>: The timing of ERG responses (like a-waves) can indicate retinal processing speed, which might be affected by mental health conditions such as depression or anxiety. </a:t>
            </a:r>
            <a:endParaRPr sz="4000">
              <a:solidFill>
                <a:schemeClr val="dk1"/>
              </a:solidFill>
              <a:highlight>
                <a:srgbClr val="FFFFFF"/>
              </a:highlight>
            </a:endParaRPr>
          </a:p>
          <a:p>
            <a:pPr marL="685800" lvl="0" indent="-292100" algn="l" rtl="0">
              <a:spcBef>
                <a:spcPts val="0"/>
              </a:spcBef>
              <a:spcAft>
                <a:spcPts val="0"/>
              </a:spcAft>
              <a:buClr>
                <a:schemeClr val="dk1"/>
              </a:buClr>
              <a:buSzPct val="100000"/>
              <a:buAutoNum type="arabicPeriod" startAt="9"/>
            </a:pPr>
            <a:r>
              <a:rPr lang="en" sz="4000" b="1">
                <a:solidFill>
                  <a:schemeClr val="dk1"/>
                </a:solidFill>
                <a:highlight>
                  <a:srgbClr val="FFFFFF"/>
                </a:highlight>
              </a:rPr>
              <a:t>a_amp</a:t>
            </a:r>
            <a:r>
              <a:rPr lang="en" sz="400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Description</a:t>
            </a:r>
            <a:r>
              <a:rPr lang="en" sz="4000">
                <a:solidFill>
                  <a:schemeClr val="dk1"/>
                </a:solidFill>
                <a:highlight>
                  <a:srgbClr val="FFFFFF"/>
                </a:highlight>
              </a:rPr>
              <a:t>: Amplitude measurement for the 'a' component of the ERG waveform.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Relevance</a:t>
            </a:r>
            <a:r>
              <a:rPr lang="en" sz="4000">
                <a:solidFill>
                  <a:schemeClr val="dk1"/>
                </a:solidFill>
                <a:highlight>
                  <a:srgbClr val="FFFFFF"/>
                </a:highlight>
              </a:rPr>
              <a:t>: Amplitude can reflect the strength of retinal responses, which might be diminished in various mental health conditions. </a:t>
            </a:r>
            <a:endParaRPr sz="4000">
              <a:solidFill>
                <a:schemeClr val="dk1"/>
              </a:solidFill>
              <a:highlight>
                <a:srgbClr val="FFFFFF"/>
              </a:highlight>
            </a:endParaRPr>
          </a:p>
          <a:p>
            <a:pPr marL="685800" lvl="0" indent="-292100" algn="l" rtl="0">
              <a:spcBef>
                <a:spcPts val="0"/>
              </a:spcBef>
              <a:spcAft>
                <a:spcPts val="0"/>
              </a:spcAft>
              <a:buClr>
                <a:schemeClr val="dk1"/>
              </a:buClr>
              <a:buSzPct val="100000"/>
              <a:buAutoNum type="arabicPeriod" startAt="10"/>
            </a:pPr>
            <a:r>
              <a:rPr lang="en" sz="4000" b="1">
                <a:solidFill>
                  <a:schemeClr val="dk1"/>
                </a:solidFill>
                <a:highlight>
                  <a:srgbClr val="FFFFFF"/>
                </a:highlight>
              </a:rPr>
              <a:t>b_time</a:t>
            </a:r>
            <a:r>
              <a:rPr lang="en" sz="400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Description</a:t>
            </a:r>
            <a:r>
              <a:rPr lang="en" sz="4000">
                <a:solidFill>
                  <a:schemeClr val="dk1"/>
                </a:solidFill>
                <a:highlight>
                  <a:srgbClr val="FFFFFF"/>
                </a:highlight>
              </a:rPr>
              <a:t>: Time measurement for the 'b' component in the ERG response.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Relevance</a:t>
            </a:r>
            <a:r>
              <a:rPr lang="en" sz="4000">
                <a:solidFill>
                  <a:schemeClr val="dk1"/>
                </a:solidFill>
                <a:highlight>
                  <a:srgbClr val="FFFFFF"/>
                </a:highlight>
              </a:rPr>
              <a:t>: Similar to a_time, b_time measures another critical part of the ERG response which can be linked to overall retinal and brain function. </a:t>
            </a:r>
            <a:endParaRPr sz="4000">
              <a:solidFill>
                <a:schemeClr val="dk1"/>
              </a:solidFill>
              <a:highlight>
                <a:srgbClr val="FFFFFF"/>
              </a:highlight>
            </a:endParaRPr>
          </a:p>
          <a:p>
            <a:pPr marL="685800" lvl="0" indent="-292100" algn="l" rtl="0">
              <a:spcBef>
                <a:spcPts val="0"/>
              </a:spcBef>
              <a:spcAft>
                <a:spcPts val="0"/>
              </a:spcAft>
              <a:buClr>
                <a:schemeClr val="dk1"/>
              </a:buClr>
              <a:buSzPct val="100000"/>
              <a:buAutoNum type="arabicPeriod" startAt="11"/>
            </a:pPr>
            <a:r>
              <a:rPr lang="en" sz="4000" b="1">
                <a:solidFill>
                  <a:schemeClr val="dk1"/>
                </a:solidFill>
                <a:highlight>
                  <a:srgbClr val="FFFFFF"/>
                </a:highlight>
              </a:rPr>
              <a:t>b_amp</a:t>
            </a:r>
            <a:r>
              <a:rPr lang="en" sz="400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Description</a:t>
            </a:r>
            <a:r>
              <a:rPr lang="en" sz="4000">
                <a:solidFill>
                  <a:schemeClr val="dk1"/>
                </a:solidFill>
                <a:highlight>
                  <a:srgbClr val="FFFFFF"/>
                </a:highlight>
              </a:rPr>
              <a:t>: Amplitude measurement for the 'b' component.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Relevance</a:t>
            </a:r>
            <a:r>
              <a:rPr lang="en" sz="4000">
                <a:solidFill>
                  <a:schemeClr val="dk1"/>
                </a:solidFill>
                <a:highlight>
                  <a:srgbClr val="FFFFFF"/>
                </a:highlight>
              </a:rPr>
              <a:t>: Amplitude here can reflect the functionality of the inner retina, which may relate to neurochemical changes linked to psychological health. </a:t>
            </a:r>
            <a:endParaRPr sz="4000">
              <a:solidFill>
                <a:schemeClr val="dk1"/>
              </a:solidFill>
              <a:highlight>
                <a:srgbClr val="FFFFFF"/>
              </a:highlight>
            </a:endParaRPr>
          </a:p>
          <a:p>
            <a:pPr marL="685800" lvl="0" indent="-292100" algn="l" rtl="0">
              <a:spcBef>
                <a:spcPts val="0"/>
              </a:spcBef>
              <a:spcAft>
                <a:spcPts val="0"/>
              </a:spcAft>
              <a:buClr>
                <a:schemeClr val="dk1"/>
              </a:buClr>
              <a:buSzPct val="100000"/>
              <a:buAutoNum type="arabicPeriod" startAt="12"/>
            </a:pPr>
            <a:r>
              <a:rPr lang="en" sz="4000" b="1">
                <a:solidFill>
                  <a:schemeClr val="dk1"/>
                </a:solidFill>
                <a:highlight>
                  <a:srgbClr val="FFFFFF"/>
                </a:highlight>
              </a:rPr>
              <a:t>sex</a:t>
            </a:r>
            <a:r>
              <a:rPr lang="en" sz="400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Description</a:t>
            </a:r>
            <a:r>
              <a:rPr lang="en" sz="4000">
                <a:solidFill>
                  <a:schemeClr val="dk1"/>
                </a:solidFill>
                <a:highlight>
                  <a:srgbClr val="FFFFFF"/>
                </a:highlight>
              </a:rPr>
              <a:t>: A numerical code indicating the participant's sex (e.g., 0 for female, 1 for male).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Relevance</a:t>
            </a:r>
            <a:r>
              <a:rPr lang="en" sz="4000">
                <a:solidFill>
                  <a:schemeClr val="dk1"/>
                </a:solidFill>
                <a:highlight>
                  <a:srgbClr val="FFFFFF"/>
                </a:highlight>
              </a:rPr>
              <a:t>: Sex can influence ERG responses due to hormonal or structural differences, which are also relevant to understanding sex-specific mental health trends. </a:t>
            </a:r>
            <a:endParaRPr sz="4000">
              <a:solidFill>
                <a:schemeClr val="dk1"/>
              </a:solidFill>
              <a:highlight>
                <a:srgbClr val="FFFFFF"/>
              </a:highlight>
            </a:endParaRPr>
          </a:p>
          <a:p>
            <a:pPr marL="685800" lvl="0" indent="-292100" algn="l" rtl="0">
              <a:spcBef>
                <a:spcPts val="0"/>
              </a:spcBef>
              <a:spcAft>
                <a:spcPts val="0"/>
              </a:spcAft>
              <a:buClr>
                <a:schemeClr val="dk1"/>
              </a:buClr>
              <a:buSzPct val="100000"/>
              <a:buAutoNum type="arabicPeriod" startAt="13"/>
            </a:pPr>
            <a:r>
              <a:rPr lang="en" sz="4000" b="1">
                <a:solidFill>
                  <a:schemeClr val="dk1"/>
                </a:solidFill>
                <a:highlight>
                  <a:srgbClr val="FFFFFF"/>
                </a:highlight>
              </a:rPr>
              <a:t>OP_s_Amp</a:t>
            </a:r>
            <a:r>
              <a:rPr lang="en" sz="400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Description</a:t>
            </a:r>
            <a:r>
              <a:rPr lang="en" sz="4000">
                <a:solidFill>
                  <a:schemeClr val="dk1"/>
                </a:solidFill>
                <a:highlight>
                  <a:srgbClr val="FFFFFF"/>
                </a:highlight>
              </a:rPr>
              <a:t>: Amplitude of oscillatory potentials, which are rapid oscillations seen in ERG responses.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Relevance</a:t>
            </a:r>
            <a:r>
              <a:rPr lang="en" sz="4000">
                <a:solidFill>
                  <a:schemeClr val="dk1"/>
                </a:solidFill>
                <a:highlight>
                  <a:srgbClr val="FFFFFF"/>
                </a:highlight>
              </a:rPr>
              <a:t>: OPs are associated with inner retinal activity and can be influenced by neurotransmitter levels, linking them to neurological and psychological conditions. </a:t>
            </a:r>
            <a:endParaRPr sz="4000">
              <a:solidFill>
                <a:schemeClr val="dk1"/>
              </a:solidFill>
              <a:highlight>
                <a:srgbClr val="FFFFFF"/>
              </a:highlight>
            </a:endParaRPr>
          </a:p>
          <a:p>
            <a:pPr marL="685800" lvl="0" indent="-292100" algn="l" rtl="0">
              <a:spcBef>
                <a:spcPts val="0"/>
              </a:spcBef>
              <a:spcAft>
                <a:spcPts val="0"/>
              </a:spcAft>
              <a:buClr>
                <a:schemeClr val="dk1"/>
              </a:buClr>
              <a:buSzPct val="100000"/>
              <a:buAutoNum type="arabicPeriod" startAt="14"/>
            </a:pPr>
            <a:r>
              <a:rPr lang="en" sz="4000" b="1">
                <a:solidFill>
                  <a:schemeClr val="dk1"/>
                </a:solidFill>
                <a:highlight>
                  <a:srgbClr val="FFFFFF"/>
                </a:highlight>
              </a:rPr>
              <a:t>OP_s_Time</a:t>
            </a:r>
            <a:r>
              <a:rPr lang="en" sz="400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Description</a:t>
            </a:r>
            <a:r>
              <a:rPr lang="en" sz="4000">
                <a:solidFill>
                  <a:schemeClr val="dk1"/>
                </a:solidFill>
                <a:highlight>
                  <a:srgbClr val="FFFFFF"/>
                </a:highlight>
              </a:rPr>
              <a:t>: Time measurement for oscillatory potentials.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a:solidFill>
                  <a:schemeClr val="dk1"/>
                </a:solidFill>
                <a:highlight>
                  <a:srgbClr val="FFFFFF"/>
                </a:highlight>
              </a:rPr>
              <a:t>Relevance</a:t>
            </a:r>
            <a:r>
              <a:rPr lang="en" sz="4000">
                <a:solidFill>
                  <a:schemeClr val="dk1"/>
                </a:solidFill>
                <a:highlight>
                  <a:srgbClr val="FFFFFF"/>
                </a:highlight>
              </a:rPr>
              <a:t>: Similar to other timing measures, this can reflect the speed of retinal processing, with potential links to cognitive function. </a:t>
            </a:r>
            <a:endParaRPr sz="3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5"/>
          <p:cNvSpPr txBox="1">
            <a:spLocks noGrp="1"/>
          </p:cNvSpPr>
          <p:nvPr>
            <p:ph type="title"/>
          </p:nvPr>
        </p:nvSpPr>
        <p:spPr>
          <a:xfrm>
            <a:off x="311700" y="0"/>
            <a:ext cx="8520600" cy="35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1800"/>
              <a:t>Data Visualization: Correlation Heatmap to identify which features might be less relevant</a:t>
            </a:r>
            <a:endParaRPr sz="1800"/>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257" name="Google Shape;257;p45"/>
          <p:cNvPicPr preferRelativeResize="0"/>
          <p:nvPr/>
        </p:nvPicPr>
        <p:blipFill>
          <a:blip r:embed="rId3">
            <a:alphaModFix/>
          </a:blip>
          <a:stretch>
            <a:fillRect/>
          </a:stretch>
        </p:blipFill>
        <p:spPr>
          <a:xfrm>
            <a:off x="364613" y="354900"/>
            <a:ext cx="8414774" cy="4636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6"/>
          <p:cNvSpPr txBox="1">
            <a:spLocks noGrp="1"/>
          </p:cNvSpPr>
          <p:nvPr>
            <p:ph type="title"/>
          </p:nvPr>
        </p:nvSpPr>
        <p:spPr>
          <a:xfrm>
            <a:off x="3021600" y="0"/>
            <a:ext cx="3100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t>Feature Engineering</a:t>
            </a:r>
            <a:endParaRPr u="sng"/>
          </a:p>
        </p:txBody>
      </p:sp>
      <p:sp>
        <p:nvSpPr>
          <p:cNvPr id="263" name="Google Shape;263;p46"/>
          <p:cNvSpPr txBox="1">
            <a:spLocks noGrp="1"/>
          </p:cNvSpPr>
          <p:nvPr>
            <p:ph type="body" idx="1"/>
          </p:nvPr>
        </p:nvSpPr>
        <p:spPr>
          <a:xfrm>
            <a:off x="311700" y="433425"/>
            <a:ext cx="8520600" cy="4670700"/>
          </a:xfrm>
          <a:prstGeom prst="rect">
            <a:avLst/>
          </a:prstGeom>
        </p:spPr>
        <p:txBody>
          <a:bodyPr spcFirstLastPara="1" wrap="square" lIns="91425" tIns="91425" rIns="91425" bIns="91425" anchor="t" anchorCtr="0">
            <a:normAutofit fontScale="25000" lnSpcReduction="20000"/>
          </a:bodyPr>
          <a:lstStyle/>
          <a:p>
            <a:pPr marL="0" lvl="0" indent="0" algn="l" rtl="0">
              <a:spcBef>
                <a:spcPts val="1400"/>
              </a:spcBef>
              <a:spcAft>
                <a:spcPts val="0"/>
              </a:spcAft>
              <a:buClr>
                <a:schemeClr val="dk1"/>
              </a:buClr>
              <a:buSzPct val="27500"/>
              <a:buFont typeface="Arial"/>
              <a:buNone/>
            </a:pPr>
            <a:r>
              <a:rPr lang="en" sz="4000" b="1" dirty="0">
                <a:solidFill>
                  <a:srgbClr val="0F4761"/>
                </a:solidFill>
                <a:highlight>
                  <a:srgbClr val="FFFFFF"/>
                </a:highlight>
              </a:rPr>
              <a:t>Essential Input Features for Predicting Mental Health:</a:t>
            </a:r>
            <a:r>
              <a:rPr lang="en" sz="4000" dirty="0">
                <a:solidFill>
                  <a:srgbClr val="0F4761"/>
                </a:solidFill>
                <a:highlight>
                  <a:srgbClr val="FFFFFF"/>
                </a:highlight>
              </a:rPr>
              <a:t> </a:t>
            </a:r>
            <a:br>
              <a:rPr lang="en" sz="4000" dirty="0">
                <a:highlight>
                  <a:srgbClr val="FFFFFF"/>
                </a:highlight>
              </a:rPr>
            </a:br>
            <a:br>
              <a:rPr lang="en" sz="4000" dirty="0">
                <a:highlight>
                  <a:srgbClr val="FFFFFF"/>
                </a:highlight>
              </a:rPr>
            </a:br>
            <a:r>
              <a:rPr lang="en" sz="4000" dirty="0">
                <a:solidFill>
                  <a:schemeClr val="dk1"/>
                </a:solidFill>
                <a:highlight>
                  <a:srgbClr val="FFFFFF"/>
                </a:highlight>
              </a:rPr>
              <a:t>To predict what kind of mental health condition a student might be suffering from using machine learning models based on electroretinography (ERG) data, the input parameters (features) should be those that have a direct or significant association with mental health indicators. Here's a refined list of essential input features: </a:t>
            </a:r>
            <a:endParaRPr sz="4000" dirty="0">
              <a:solidFill>
                <a:schemeClr val="dk1"/>
              </a:solidFill>
              <a:highlight>
                <a:srgbClr val="FFFFFF"/>
              </a:highlight>
            </a:endParaRPr>
          </a:p>
          <a:p>
            <a:pPr marL="165100" lvl="0" indent="0" algn="l" rtl="0">
              <a:spcBef>
                <a:spcPts val="1400"/>
              </a:spcBef>
              <a:spcAft>
                <a:spcPts val="0"/>
              </a:spcAft>
              <a:buClr>
                <a:schemeClr val="dk1"/>
              </a:buClr>
              <a:buSzPct val="100000"/>
              <a:buNone/>
            </a:pPr>
            <a:r>
              <a:rPr lang="en" sz="4000" b="1" dirty="0" err="1">
                <a:solidFill>
                  <a:schemeClr val="dk1"/>
                </a:solidFill>
                <a:highlight>
                  <a:srgbClr val="FFFFFF"/>
                </a:highlight>
              </a:rPr>
              <a:t>a_time</a:t>
            </a:r>
            <a:r>
              <a:rPr lang="en" sz="4000" dirty="0">
                <a:solidFill>
                  <a:schemeClr val="dk1"/>
                </a:solidFill>
                <a:highlight>
                  <a:srgbClr val="FFFFFF"/>
                </a:highlight>
              </a:rPr>
              <a:t>: </a:t>
            </a:r>
            <a:endParaRPr sz="4000" dirty="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Description</a:t>
            </a:r>
            <a:r>
              <a:rPr lang="en" sz="4000" dirty="0">
                <a:solidFill>
                  <a:schemeClr val="dk1"/>
                </a:solidFill>
                <a:highlight>
                  <a:srgbClr val="FFFFFF"/>
                </a:highlight>
              </a:rPr>
              <a:t>: The timing of the a-wave component in the ERG, reflecting the speed of photoreceptor response. </a:t>
            </a:r>
            <a:endParaRPr sz="4000" dirty="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Relevance</a:t>
            </a:r>
            <a:r>
              <a:rPr lang="en" sz="4000" dirty="0">
                <a:solidFill>
                  <a:schemeClr val="dk1"/>
                </a:solidFill>
                <a:highlight>
                  <a:srgbClr val="FFFFFF"/>
                </a:highlight>
              </a:rPr>
              <a:t>: Delays in a-wave timing can be linked to conditions like depression and anxiety. </a:t>
            </a:r>
            <a:endParaRPr sz="4000" dirty="0">
              <a:solidFill>
                <a:schemeClr val="dk1"/>
              </a:solidFill>
              <a:highlight>
                <a:srgbClr val="FFFFFF"/>
              </a:highlight>
            </a:endParaRPr>
          </a:p>
          <a:p>
            <a:pPr marL="165100" lvl="0" indent="0" algn="l" rtl="0">
              <a:spcBef>
                <a:spcPts val="0"/>
              </a:spcBef>
              <a:spcAft>
                <a:spcPts val="0"/>
              </a:spcAft>
              <a:buClr>
                <a:schemeClr val="dk1"/>
              </a:buClr>
              <a:buSzPct val="100000"/>
              <a:buNone/>
            </a:pPr>
            <a:r>
              <a:rPr lang="en" sz="4000" b="1" dirty="0" err="1">
                <a:solidFill>
                  <a:schemeClr val="dk1"/>
                </a:solidFill>
                <a:highlight>
                  <a:srgbClr val="FFFFFF"/>
                </a:highlight>
              </a:rPr>
              <a:t>a_amp</a:t>
            </a:r>
            <a:r>
              <a:rPr lang="en" sz="4000" dirty="0">
                <a:solidFill>
                  <a:schemeClr val="dk1"/>
                </a:solidFill>
                <a:highlight>
                  <a:srgbClr val="FFFFFF"/>
                </a:highlight>
              </a:rPr>
              <a:t>: </a:t>
            </a:r>
            <a:endParaRPr sz="4000" dirty="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Description</a:t>
            </a:r>
            <a:r>
              <a:rPr lang="en" sz="4000" dirty="0">
                <a:solidFill>
                  <a:schemeClr val="dk1"/>
                </a:solidFill>
                <a:highlight>
                  <a:srgbClr val="FFFFFF"/>
                </a:highlight>
              </a:rPr>
              <a:t>: The amplitude of the a-wave, indicating the strength of the photoreceptor response. </a:t>
            </a:r>
            <a:endParaRPr sz="4000" dirty="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Relevance</a:t>
            </a:r>
            <a:r>
              <a:rPr lang="en" sz="4000" dirty="0">
                <a:solidFill>
                  <a:schemeClr val="dk1"/>
                </a:solidFill>
                <a:highlight>
                  <a:srgbClr val="FFFFFF"/>
                </a:highlight>
              </a:rPr>
              <a:t>: Changes in amplitude can correlate with neurological function and certain mental health conditions. </a:t>
            </a:r>
            <a:endParaRPr sz="4000" dirty="0">
              <a:solidFill>
                <a:schemeClr val="dk1"/>
              </a:solidFill>
              <a:highlight>
                <a:srgbClr val="FFFFFF"/>
              </a:highlight>
            </a:endParaRPr>
          </a:p>
          <a:p>
            <a:pPr marL="165100" lvl="0" indent="0" algn="l" rtl="0">
              <a:spcBef>
                <a:spcPts val="0"/>
              </a:spcBef>
              <a:spcAft>
                <a:spcPts val="0"/>
              </a:spcAft>
              <a:buClr>
                <a:schemeClr val="dk1"/>
              </a:buClr>
              <a:buSzPct val="100000"/>
              <a:buNone/>
            </a:pPr>
            <a:r>
              <a:rPr lang="en" sz="4000" b="1" dirty="0" err="1">
                <a:solidFill>
                  <a:schemeClr val="dk1"/>
                </a:solidFill>
                <a:highlight>
                  <a:srgbClr val="FFFFFF"/>
                </a:highlight>
              </a:rPr>
              <a:t>b_time</a:t>
            </a:r>
            <a:r>
              <a:rPr lang="en" sz="4000" dirty="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Description</a:t>
            </a:r>
            <a:r>
              <a:rPr lang="en" sz="4000" dirty="0">
                <a:solidFill>
                  <a:schemeClr val="dk1"/>
                </a:solidFill>
                <a:highlight>
                  <a:srgbClr val="FFFFFF"/>
                </a:highlight>
              </a:rPr>
              <a:t>: The timing of the b-wave component, related to the activity of the inner retina (bipolar and Müller cells). </a:t>
            </a:r>
            <a:endParaRPr sz="4000" dirty="0">
              <a:solidFill>
                <a:schemeClr val="dk1"/>
              </a:solidFill>
              <a:highlight>
                <a:srgbClr val="FFFFFF"/>
              </a:highlight>
            </a:endParaRPr>
          </a:p>
          <a:p>
            <a:pPr marL="1143000" indent="-292100">
              <a:buClr>
                <a:schemeClr val="dk1"/>
              </a:buClr>
              <a:buSzPct val="100000"/>
            </a:pPr>
            <a:r>
              <a:rPr lang="en" sz="4000" b="1" dirty="0">
                <a:solidFill>
                  <a:schemeClr val="dk1"/>
                </a:solidFill>
                <a:highlight>
                  <a:srgbClr val="FFFFFF"/>
                </a:highlight>
              </a:rPr>
              <a:t>Relevance</a:t>
            </a:r>
            <a:r>
              <a:rPr lang="en" sz="4000" dirty="0">
                <a:solidFill>
                  <a:schemeClr val="dk1"/>
                </a:solidFill>
                <a:highlight>
                  <a:srgbClr val="FFFFFF"/>
                </a:highlight>
              </a:rPr>
              <a:t>: Alterations in b-wave timing may indicate broader neurological impacts associated with mental health. </a:t>
            </a:r>
          </a:p>
          <a:p>
            <a:pPr marL="165100" lvl="0" indent="0" algn="l" rtl="0">
              <a:lnSpc>
                <a:spcPct val="114999"/>
              </a:lnSpc>
              <a:spcBef>
                <a:spcPts val="0"/>
              </a:spcBef>
              <a:spcAft>
                <a:spcPts val="0"/>
              </a:spcAft>
              <a:buNone/>
            </a:pPr>
            <a:r>
              <a:rPr lang="en" sz="4000" b="1" dirty="0" err="1">
                <a:solidFill>
                  <a:schemeClr val="dk1"/>
                </a:solidFill>
                <a:highlight>
                  <a:srgbClr val="FFFFFF"/>
                </a:highlight>
              </a:rPr>
              <a:t>b_amp</a:t>
            </a:r>
            <a:r>
              <a:rPr lang="en" sz="4000" dirty="0">
                <a:solidFill>
                  <a:schemeClr val="dk1"/>
                </a:solidFill>
                <a:highlight>
                  <a:srgbClr val="FFFFFF"/>
                </a:highlight>
              </a:rPr>
              <a:t>: </a:t>
            </a:r>
            <a:endParaRPr sz="4000" dirty="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Description</a:t>
            </a:r>
            <a:r>
              <a:rPr lang="en" sz="4000" dirty="0">
                <a:solidFill>
                  <a:schemeClr val="dk1"/>
                </a:solidFill>
                <a:highlight>
                  <a:srgbClr val="FFFFFF"/>
                </a:highlight>
              </a:rPr>
              <a:t>: The amplitude of the b-wave, which reflects the overall response of the inner retina. </a:t>
            </a:r>
            <a:endParaRPr sz="4000" dirty="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Relevance</a:t>
            </a:r>
            <a:r>
              <a:rPr lang="en" sz="4000" dirty="0">
                <a:solidFill>
                  <a:schemeClr val="dk1"/>
                </a:solidFill>
                <a:highlight>
                  <a:srgbClr val="FFFFFF"/>
                </a:highlight>
              </a:rPr>
              <a:t>: Reduced amplitudes can be indicative of dysfunction in inner retinal processing linked to mental health issues. </a:t>
            </a:r>
            <a:endParaRPr sz="4000" dirty="0">
              <a:solidFill>
                <a:schemeClr val="dk1"/>
              </a:solidFill>
              <a:highlight>
                <a:srgbClr val="FFFFFF"/>
              </a:highlight>
            </a:endParaRPr>
          </a:p>
          <a:p>
            <a:pPr marL="165100" lvl="0" indent="0" algn="l" rtl="0">
              <a:spcBef>
                <a:spcPts val="0"/>
              </a:spcBef>
              <a:spcAft>
                <a:spcPts val="0"/>
              </a:spcAft>
              <a:buClr>
                <a:schemeClr val="dk1"/>
              </a:buClr>
              <a:buSzPct val="100000"/>
              <a:buNone/>
            </a:pPr>
            <a:r>
              <a:rPr lang="en" sz="4000" b="1" dirty="0" err="1">
                <a:solidFill>
                  <a:schemeClr val="dk1"/>
                </a:solidFill>
                <a:highlight>
                  <a:srgbClr val="FFFFFF"/>
                </a:highlight>
              </a:rPr>
              <a:t>OP_s_Amp</a:t>
            </a:r>
            <a:r>
              <a:rPr lang="en" sz="4000" dirty="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Description</a:t>
            </a:r>
            <a:r>
              <a:rPr lang="en" sz="4000" dirty="0">
                <a:solidFill>
                  <a:schemeClr val="dk1"/>
                </a:solidFill>
                <a:highlight>
                  <a:srgbClr val="FFFFFF"/>
                </a:highlight>
              </a:rPr>
              <a:t>: The amplitude of oscillatory potentials, related to inner retinal and neurotransmitter activity. </a:t>
            </a:r>
            <a:endParaRPr sz="4000" dirty="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Relevance</a:t>
            </a:r>
            <a:r>
              <a:rPr lang="en" sz="4000" dirty="0">
                <a:solidFill>
                  <a:schemeClr val="dk1"/>
                </a:solidFill>
                <a:highlight>
                  <a:srgbClr val="FFFFFF"/>
                </a:highlight>
              </a:rPr>
              <a:t>: Changes in oscillatory potentials are linked to neurotransmitter imbalances seen in conditions like schizophrenia and mood disorders. </a:t>
            </a:r>
            <a:endParaRPr sz="4000" dirty="0">
              <a:solidFill>
                <a:schemeClr val="dk1"/>
              </a:solidFill>
              <a:highlight>
                <a:srgbClr val="FFFFFF"/>
              </a:highlight>
            </a:endParaRPr>
          </a:p>
          <a:p>
            <a:pPr marL="165100" lvl="0" indent="0" algn="l" rtl="0">
              <a:spcBef>
                <a:spcPts val="0"/>
              </a:spcBef>
              <a:spcAft>
                <a:spcPts val="0"/>
              </a:spcAft>
              <a:buClr>
                <a:schemeClr val="dk1"/>
              </a:buClr>
              <a:buSzPct val="100000"/>
              <a:buNone/>
            </a:pPr>
            <a:r>
              <a:rPr lang="en" sz="4000" b="1" dirty="0" err="1">
                <a:solidFill>
                  <a:schemeClr val="dk1"/>
                </a:solidFill>
                <a:highlight>
                  <a:srgbClr val="FFFFFF"/>
                </a:highlight>
              </a:rPr>
              <a:t>OP_s_Time</a:t>
            </a:r>
            <a:r>
              <a:rPr lang="en" sz="4000" dirty="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Description</a:t>
            </a:r>
            <a:r>
              <a:rPr lang="en" sz="4000" dirty="0">
                <a:solidFill>
                  <a:schemeClr val="dk1"/>
                </a:solidFill>
                <a:highlight>
                  <a:srgbClr val="FFFFFF"/>
                </a:highlight>
              </a:rPr>
              <a:t>: The timing of oscillatory potentials. </a:t>
            </a:r>
            <a:endParaRPr sz="4000" dirty="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Relevance</a:t>
            </a:r>
            <a:r>
              <a:rPr lang="en" sz="4000" dirty="0">
                <a:solidFill>
                  <a:schemeClr val="dk1"/>
                </a:solidFill>
                <a:highlight>
                  <a:srgbClr val="FFFFFF"/>
                </a:highlight>
              </a:rPr>
              <a:t>: Timing variations can indicate changes in retinal processing speeds associated with neurological health. </a:t>
            </a:r>
            <a:endParaRPr sz="4000" dirty="0">
              <a:solidFill>
                <a:schemeClr val="dk1"/>
              </a:solidFill>
              <a:highlight>
                <a:srgbClr val="FFFFFF"/>
              </a:highlight>
            </a:endParaRPr>
          </a:p>
          <a:p>
            <a:pPr marL="165100" lvl="0" indent="0" algn="l" rtl="0">
              <a:spcBef>
                <a:spcPts val="0"/>
              </a:spcBef>
              <a:spcAft>
                <a:spcPts val="0"/>
              </a:spcAft>
              <a:buClr>
                <a:schemeClr val="dk1"/>
              </a:buClr>
              <a:buSzPct val="100000"/>
              <a:buNone/>
            </a:pPr>
            <a:r>
              <a:rPr lang="en" sz="4000" b="1" dirty="0">
                <a:solidFill>
                  <a:schemeClr val="dk1"/>
                </a:solidFill>
                <a:highlight>
                  <a:srgbClr val="FFFFFF"/>
                </a:highlight>
              </a:rPr>
              <a:t>age</a:t>
            </a:r>
            <a:r>
              <a:rPr lang="en" sz="4000" dirty="0">
                <a:solidFill>
                  <a:schemeClr val="dk1"/>
                </a:solidFill>
                <a:highlight>
                  <a:srgbClr val="FFFFFF"/>
                </a:highlight>
              </a:rPr>
              <a:t>: </a:t>
            </a:r>
            <a:endParaRPr sz="400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Description</a:t>
            </a:r>
            <a:r>
              <a:rPr lang="en" sz="4000" dirty="0">
                <a:solidFill>
                  <a:schemeClr val="dk1"/>
                </a:solidFill>
                <a:highlight>
                  <a:srgbClr val="FFFFFF"/>
                </a:highlight>
              </a:rPr>
              <a:t>: Age of the student. </a:t>
            </a:r>
            <a:endParaRPr sz="4000" dirty="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Relevance</a:t>
            </a:r>
            <a:r>
              <a:rPr lang="en" sz="4000" dirty="0">
                <a:solidFill>
                  <a:schemeClr val="dk1"/>
                </a:solidFill>
                <a:highlight>
                  <a:srgbClr val="FFFFFF"/>
                </a:highlight>
              </a:rPr>
              <a:t>: Age is a crucial factor as mental health and retinal responses can vary significantly across different ages. </a:t>
            </a:r>
            <a:endParaRPr sz="4000" dirty="0">
              <a:solidFill>
                <a:schemeClr val="dk1"/>
              </a:solidFill>
              <a:highlight>
                <a:srgbClr val="FFFFFF"/>
              </a:highlight>
            </a:endParaRPr>
          </a:p>
          <a:p>
            <a:pPr marL="165100" lvl="0" indent="0" algn="l" rtl="0">
              <a:spcBef>
                <a:spcPts val="0"/>
              </a:spcBef>
              <a:spcAft>
                <a:spcPts val="0"/>
              </a:spcAft>
              <a:buClr>
                <a:schemeClr val="dk1"/>
              </a:buClr>
              <a:buSzPct val="100000"/>
              <a:buNone/>
            </a:pPr>
            <a:r>
              <a:rPr lang="en" sz="4000" b="1" dirty="0">
                <a:solidFill>
                  <a:schemeClr val="dk1"/>
                </a:solidFill>
                <a:highlight>
                  <a:srgbClr val="FFFFFF"/>
                </a:highlight>
              </a:rPr>
              <a:t>sex</a:t>
            </a:r>
            <a:r>
              <a:rPr lang="en" sz="4000" dirty="0">
                <a:solidFill>
                  <a:schemeClr val="dk1"/>
                </a:solidFill>
                <a:highlight>
                  <a:srgbClr val="FFFFFF"/>
                </a:highlight>
              </a:rPr>
              <a:t>: </a:t>
            </a:r>
            <a:endParaRPr sz="4000" dirty="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Description</a:t>
            </a:r>
            <a:r>
              <a:rPr lang="en" sz="4000" dirty="0">
                <a:solidFill>
                  <a:schemeClr val="dk1"/>
                </a:solidFill>
                <a:highlight>
                  <a:srgbClr val="FFFFFF"/>
                </a:highlight>
              </a:rPr>
              <a:t>: Biological sex of the student (e.g., male or female). </a:t>
            </a:r>
            <a:endParaRPr sz="4000" dirty="0">
              <a:solidFill>
                <a:schemeClr val="dk1"/>
              </a:solidFill>
              <a:highlight>
                <a:srgbClr val="FFFFFF"/>
              </a:highlight>
            </a:endParaRPr>
          </a:p>
          <a:p>
            <a:pPr marL="1143000" lvl="0" indent="-292100" algn="l" rtl="0">
              <a:spcBef>
                <a:spcPts val="0"/>
              </a:spcBef>
              <a:spcAft>
                <a:spcPts val="0"/>
              </a:spcAft>
              <a:buClr>
                <a:schemeClr val="dk1"/>
              </a:buClr>
              <a:buSzPct val="100000"/>
              <a:buFont typeface="Arial"/>
              <a:buChar char="●"/>
            </a:pPr>
            <a:r>
              <a:rPr lang="en" sz="4000" b="1" dirty="0">
                <a:solidFill>
                  <a:schemeClr val="dk1"/>
                </a:solidFill>
                <a:highlight>
                  <a:srgbClr val="FFFFFF"/>
                </a:highlight>
              </a:rPr>
              <a:t>Relevance</a:t>
            </a:r>
            <a:r>
              <a:rPr lang="en" sz="4000" dirty="0">
                <a:solidFill>
                  <a:schemeClr val="dk1"/>
                </a:solidFill>
                <a:highlight>
                  <a:srgbClr val="FFFFFF"/>
                </a:highlight>
              </a:rPr>
              <a:t>: Sex differences can affect both mental health prevalence and retinal response patterns. </a:t>
            </a:r>
            <a:endParaRPr sz="4000" dirty="0">
              <a:solidFill>
                <a:schemeClr val="dk1"/>
              </a:solidFill>
              <a:highlight>
                <a:srgbClr val="FFFFFF"/>
              </a:highlight>
            </a:endParaRPr>
          </a:p>
          <a:p>
            <a:pPr marL="0" lvl="0" indent="0" algn="l" rtl="0">
              <a:spcBef>
                <a:spcPts val="0"/>
              </a:spcBef>
              <a:spcAft>
                <a:spcPts val="12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7"/>
          <p:cNvSpPr txBox="1">
            <a:spLocks noGrp="1"/>
          </p:cNvSpPr>
          <p:nvPr>
            <p:ph type="title"/>
          </p:nvPr>
        </p:nvSpPr>
        <p:spPr>
          <a:xfrm>
            <a:off x="311700" y="52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Visualization: Histogram for each input feature</a:t>
            </a:r>
            <a:endParaRPr/>
          </a:p>
        </p:txBody>
      </p:sp>
      <p:pic>
        <p:nvPicPr>
          <p:cNvPr id="269" name="Google Shape;269;p47"/>
          <p:cNvPicPr preferRelativeResize="0"/>
          <p:nvPr/>
        </p:nvPicPr>
        <p:blipFill>
          <a:blip r:embed="rId3">
            <a:alphaModFix/>
          </a:blip>
          <a:stretch>
            <a:fillRect/>
          </a:stretch>
        </p:blipFill>
        <p:spPr>
          <a:xfrm>
            <a:off x="466900" y="593475"/>
            <a:ext cx="8212326" cy="43591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8"/>
          <p:cNvSpPr txBox="1">
            <a:spLocks noGrp="1"/>
          </p:cNvSpPr>
          <p:nvPr>
            <p:ph type="title"/>
          </p:nvPr>
        </p:nvSpPr>
        <p:spPr>
          <a:xfrm>
            <a:off x="3341400" y="0"/>
            <a:ext cx="2461200" cy="4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20" b="1"/>
              <a:t>Data Preprocessing</a:t>
            </a:r>
            <a:endParaRPr sz="1820" b="1"/>
          </a:p>
        </p:txBody>
      </p:sp>
      <p:sp>
        <p:nvSpPr>
          <p:cNvPr id="275" name="Google Shape;275;p48"/>
          <p:cNvSpPr txBox="1">
            <a:spLocks noGrp="1"/>
          </p:cNvSpPr>
          <p:nvPr>
            <p:ph type="body" idx="1"/>
          </p:nvPr>
        </p:nvSpPr>
        <p:spPr>
          <a:xfrm>
            <a:off x="311700" y="426900"/>
            <a:ext cx="8520600" cy="47166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AutoNum type="arabicPeriod"/>
            </a:pPr>
            <a:r>
              <a:rPr lang="en" sz="1400" dirty="0">
                <a:solidFill>
                  <a:schemeClr val="dk1"/>
                </a:solidFill>
              </a:rPr>
              <a:t>Removing Null Values</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 sz="1400" dirty="0">
                <a:solidFill>
                  <a:schemeClr val="dk1"/>
                </a:solidFill>
              </a:rPr>
              <a:t>Working with the Relevant Input Features for the Mental Disorder Classification</a:t>
            </a:r>
            <a:endParaRPr sz="1400" dirty="0">
              <a:solidFill>
                <a:schemeClr val="dk1"/>
              </a:solidFill>
            </a:endParaRPr>
          </a:p>
          <a:p>
            <a:pPr marL="457200" lvl="0" indent="-317500" algn="l" rtl="0">
              <a:spcBef>
                <a:spcPts val="0"/>
              </a:spcBef>
              <a:spcAft>
                <a:spcPts val="0"/>
              </a:spcAft>
              <a:buClr>
                <a:schemeClr val="dk1"/>
              </a:buClr>
              <a:buSzPts val="1400"/>
              <a:buAutoNum type="arabicPeriod"/>
            </a:pPr>
            <a:r>
              <a:rPr lang="en" sz="1400" dirty="0">
                <a:solidFill>
                  <a:schemeClr val="dk1"/>
                </a:solidFill>
              </a:rPr>
              <a:t>Adding Target Columns:</a:t>
            </a:r>
            <a:endParaRPr sz="1400" dirty="0">
              <a:solidFill>
                <a:schemeClr val="dk1"/>
              </a:solidFill>
            </a:endParaRPr>
          </a:p>
          <a:p>
            <a:pPr marL="0" lvl="0" indent="0" algn="l" rtl="0">
              <a:spcBef>
                <a:spcPts val="1400"/>
              </a:spcBef>
              <a:spcAft>
                <a:spcPts val="0"/>
              </a:spcAft>
              <a:buNone/>
            </a:pPr>
            <a:r>
              <a:rPr lang="en" sz="1400" b="1" dirty="0">
                <a:solidFill>
                  <a:srgbClr val="0F4761"/>
                </a:solidFill>
                <a:highlight>
                  <a:srgbClr val="FFFFFF"/>
                </a:highlight>
              </a:rPr>
              <a:t>Psychiatric Disorder </a:t>
            </a:r>
            <a:r>
              <a:rPr lang="en" sz="1400" dirty="0">
                <a:solidFill>
                  <a:srgbClr val="0F4761"/>
                </a:solidFill>
                <a:highlight>
                  <a:srgbClr val="FFFFFF"/>
                </a:highlight>
              </a:rPr>
              <a:t> </a:t>
            </a:r>
            <a:endParaRPr sz="1400" dirty="0">
              <a:solidFill>
                <a:srgbClr val="0F4761"/>
              </a:solidFill>
              <a:highlight>
                <a:srgbClr val="FFFFFF"/>
              </a:highlight>
            </a:endParaRPr>
          </a:p>
          <a:p>
            <a:pPr marL="0" lvl="0" indent="0" algn="l" rtl="0">
              <a:spcBef>
                <a:spcPts val="1400"/>
              </a:spcBef>
              <a:spcAft>
                <a:spcPts val="0"/>
              </a:spcAft>
              <a:buNone/>
            </a:pPr>
            <a:r>
              <a:rPr lang="en" sz="1400" dirty="0">
                <a:solidFill>
                  <a:schemeClr val="dk1"/>
                </a:solidFill>
                <a:highlight>
                  <a:srgbClr val="FFFFFF"/>
                </a:highlight>
              </a:rPr>
              <a:t>1. </a:t>
            </a:r>
            <a:r>
              <a:rPr lang="en" sz="1400" b="1" dirty="0">
                <a:solidFill>
                  <a:schemeClr val="dk1"/>
                </a:solidFill>
                <a:highlight>
                  <a:srgbClr val="FFFFFF"/>
                </a:highlight>
              </a:rPr>
              <a:t>Major Depression Disorder</a:t>
            </a:r>
            <a:r>
              <a:rPr lang="en" sz="1400" dirty="0">
                <a:solidFill>
                  <a:schemeClr val="dk1"/>
                </a:solidFill>
                <a:highlight>
                  <a:srgbClr val="FFFFFF"/>
                </a:highlight>
              </a:rPr>
              <a:t> (MDD)</a:t>
            </a:r>
            <a:br>
              <a:rPr lang="en" sz="1400" dirty="0">
                <a:solidFill>
                  <a:schemeClr val="dk1"/>
                </a:solidFill>
                <a:highlight>
                  <a:srgbClr val="FFFFFF"/>
                </a:highlight>
              </a:rPr>
            </a:br>
            <a:r>
              <a:rPr lang="en" sz="1400" dirty="0">
                <a:solidFill>
                  <a:schemeClr val="dk1"/>
                </a:solidFill>
                <a:highlight>
                  <a:srgbClr val="FFFFFF"/>
                </a:highlight>
              </a:rPr>
              <a:t>2. </a:t>
            </a:r>
            <a:r>
              <a:rPr lang="en" sz="1400" b="1" dirty="0">
                <a:solidFill>
                  <a:schemeClr val="dk1"/>
                </a:solidFill>
                <a:highlight>
                  <a:srgbClr val="FFFFFF"/>
                </a:highlight>
              </a:rPr>
              <a:t>Seasonal Affective Disorder</a:t>
            </a:r>
            <a:r>
              <a:rPr lang="en" sz="1400" dirty="0">
                <a:solidFill>
                  <a:schemeClr val="dk1"/>
                </a:solidFill>
                <a:highlight>
                  <a:srgbClr val="FFFFFF"/>
                </a:highlight>
              </a:rPr>
              <a:t> (SAD) </a:t>
            </a:r>
            <a:br>
              <a:rPr lang="en" sz="1400" dirty="0">
                <a:solidFill>
                  <a:schemeClr val="dk1"/>
                </a:solidFill>
                <a:highlight>
                  <a:srgbClr val="FFFFFF"/>
                </a:highlight>
              </a:rPr>
            </a:br>
            <a:r>
              <a:rPr lang="en" sz="1400" dirty="0">
                <a:solidFill>
                  <a:schemeClr val="dk1"/>
                </a:solidFill>
                <a:highlight>
                  <a:srgbClr val="FFFFFF"/>
                </a:highlight>
              </a:rPr>
              <a:t>3. </a:t>
            </a:r>
            <a:r>
              <a:rPr lang="en" sz="1400" b="1" dirty="0">
                <a:solidFill>
                  <a:schemeClr val="dk1"/>
                </a:solidFill>
                <a:highlight>
                  <a:srgbClr val="FFFFFF"/>
                </a:highlight>
              </a:rPr>
              <a:t>Schizophrenia</a:t>
            </a:r>
            <a:r>
              <a:rPr lang="en" sz="1400" dirty="0">
                <a:solidFill>
                  <a:schemeClr val="dk1"/>
                </a:solidFill>
                <a:highlight>
                  <a:srgbClr val="FFFFFF"/>
                </a:highlight>
              </a:rPr>
              <a:t> (SZ) </a:t>
            </a:r>
            <a:br>
              <a:rPr lang="en" sz="1400" dirty="0">
                <a:solidFill>
                  <a:schemeClr val="dk1"/>
                </a:solidFill>
                <a:highlight>
                  <a:srgbClr val="FFFFFF"/>
                </a:highlight>
              </a:rPr>
            </a:br>
            <a:r>
              <a:rPr lang="en" sz="1400" dirty="0">
                <a:solidFill>
                  <a:schemeClr val="dk1"/>
                </a:solidFill>
                <a:highlight>
                  <a:srgbClr val="FFFFFF"/>
                </a:highlight>
              </a:rPr>
              <a:t>4. </a:t>
            </a:r>
            <a:r>
              <a:rPr lang="en" sz="1400" b="1" dirty="0">
                <a:solidFill>
                  <a:schemeClr val="dk1"/>
                </a:solidFill>
                <a:highlight>
                  <a:srgbClr val="FFFFFF"/>
                </a:highlight>
              </a:rPr>
              <a:t>Bipolar Disorder</a:t>
            </a:r>
            <a:r>
              <a:rPr lang="en" sz="1400" dirty="0">
                <a:solidFill>
                  <a:schemeClr val="dk1"/>
                </a:solidFill>
                <a:highlight>
                  <a:srgbClr val="FFFFFF"/>
                </a:highlight>
              </a:rPr>
              <a:t> (BD) </a:t>
            </a:r>
            <a:br>
              <a:rPr lang="en" sz="1400" dirty="0">
                <a:solidFill>
                  <a:schemeClr val="dk1"/>
                </a:solidFill>
                <a:highlight>
                  <a:srgbClr val="FFFFFF"/>
                </a:highlight>
              </a:rPr>
            </a:br>
            <a:r>
              <a:rPr lang="en" sz="1400" dirty="0">
                <a:solidFill>
                  <a:schemeClr val="dk1"/>
                </a:solidFill>
                <a:highlight>
                  <a:srgbClr val="FFFFFF"/>
                </a:highlight>
              </a:rPr>
              <a:t>5. </a:t>
            </a:r>
            <a:r>
              <a:rPr lang="en" sz="1400" b="1" dirty="0">
                <a:solidFill>
                  <a:schemeClr val="dk1"/>
                </a:solidFill>
                <a:highlight>
                  <a:srgbClr val="FFFFFF"/>
                </a:highlight>
              </a:rPr>
              <a:t>Autism spectrum disorders</a:t>
            </a:r>
            <a:r>
              <a:rPr lang="en" sz="1400" dirty="0">
                <a:solidFill>
                  <a:schemeClr val="dk1"/>
                </a:solidFill>
                <a:highlight>
                  <a:srgbClr val="FFFFFF"/>
                </a:highlight>
              </a:rPr>
              <a:t> (ASD) </a:t>
            </a:r>
            <a:br>
              <a:rPr lang="en" sz="1400" dirty="0">
                <a:solidFill>
                  <a:schemeClr val="dk1"/>
                </a:solidFill>
                <a:highlight>
                  <a:srgbClr val="FFFFFF"/>
                </a:highlight>
              </a:rPr>
            </a:br>
            <a:r>
              <a:rPr lang="en" sz="1400" dirty="0">
                <a:solidFill>
                  <a:schemeClr val="dk1"/>
                </a:solidFill>
                <a:highlight>
                  <a:srgbClr val="FFFFFF"/>
                </a:highlight>
              </a:rPr>
              <a:t>6. </a:t>
            </a:r>
            <a:r>
              <a:rPr lang="en" sz="1400" b="1" dirty="0">
                <a:solidFill>
                  <a:schemeClr val="dk1"/>
                </a:solidFill>
                <a:highlight>
                  <a:srgbClr val="FFFFFF"/>
                </a:highlight>
              </a:rPr>
              <a:t>Drug Addiction</a:t>
            </a:r>
            <a:r>
              <a:rPr lang="en" sz="1400" dirty="0">
                <a:solidFill>
                  <a:schemeClr val="dk1"/>
                </a:solidFill>
                <a:highlight>
                  <a:srgbClr val="FFFFFF"/>
                </a:highlight>
              </a:rPr>
              <a:t> (DA)</a:t>
            </a:r>
            <a:endParaRPr sz="1400" dirty="0">
              <a:solidFill>
                <a:schemeClr val="dk1"/>
              </a:solidFill>
              <a:highlight>
                <a:srgbClr val="FFFFFF"/>
              </a:highlight>
            </a:endParaRPr>
          </a:p>
          <a:p>
            <a:pPr marL="0" lvl="0" indent="0" algn="l" rtl="0">
              <a:spcBef>
                <a:spcPts val="0"/>
              </a:spcBef>
              <a:spcAft>
                <a:spcPts val="0"/>
              </a:spcAft>
              <a:buNone/>
            </a:pPr>
            <a:r>
              <a:rPr lang="en" sz="1400" dirty="0">
                <a:solidFill>
                  <a:schemeClr val="dk1"/>
                </a:solidFill>
                <a:highlight>
                  <a:srgbClr val="FFFFFF"/>
                </a:highlight>
              </a:rPr>
              <a:t>7. </a:t>
            </a:r>
            <a:r>
              <a:rPr lang="en" sz="1400" b="1" dirty="0">
                <a:solidFill>
                  <a:schemeClr val="dk1"/>
                </a:solidFill>
                <a:highlight>
                  <a:srgbClr val="FFFFFF"/>
                </a:highlight>
              </a:rPr>
              <a:t>High genetic Risk for children Column for SZ or BD</a:t>
            </a:r>
            <a:r>
              <a:rPr lang="en" sz="1400" dirty="0">
                <a:solidFill>
                  <a:schemeClr val="dk1"/>
                </a:solidFill>
                <a:highlight>
                  <a:srgbClr val="FFFFFF"/>
                </a:highlight>
              </a:rPr>
              <a:t> (High_Risk_SZ_BD) </a:t>
            </a:r>
            <a:endParaRPr sz="1000" dirty="0"/>
          </a:p>
          <a:p>
            <a:pPr marL="0" lvl="0" indent="0" algn="l" rtl="0">
              <a:spcBef>
                <a:spcPts val="1400"/>
              </a:spcBef>
              <a:spcAft>
                <a:spcPts val="0"/>
              </a:spcAft>
              <a:buNone/>
            </a:pPr>
            <a:r>
              <a:rPr lang="en" sz="1400" b="1" dirty="0">
                <a:solidFill>
                  <a:srgbClr val="0F4761"/>
                </a:solidFill>
                <a:highlight>
                  <a:srgbClr val="FFFFFF"/>
                </a:highlight>
              </a:rPr>
              <a:t>Risk (0=low, 1=medium, 2=high)</a:t>
            </a:r>
            <a:r>
              <a:rPr lang="en" sz="1400" dirty="0">
                <a:solidFill>
                  <a:srgbClr val="0F4761"/>
                </a:solidFill>
                <a:highlight>
                  <a:srgbClr val="FFFFFF"/>
                </a:highlight>
              </a:rPr>
              <a:t> </a:t>
            </a:r>
            <a:endParaRPr sz="1400" dirty="0">
              <a:solidFill>
                <a:srgbClr val="0F4761"/>
              </a:solidFill>
              <a:highlight>
                <a:srgbClr val="FFFFFF"/>
              </a:highlight>
            </a:endParaRPr>
          </a:p>
          <a:p>
            <a:pPr marL="685800" lvl="0" indent="-304800" algn="l" rtl="0">
              <a:spcBef>
                <a:spcPts val="1400"/>
              </a:spcBef>
              <a:spcAft>
                <a:spcPts val="0"/>
              </a:spcAft>
              <a:buClr>
                <a:schemeClr val="dk1"/>
              </a:buClr>
              <a:buSzPts val="1200"/>
              <a:buFont typeface="Arial"/>
              <a:buChar char="●"/>
            </a:pPr>
            <a:r>
              <a:rPr lang="en" sz="1200" b="1" dirty="0">
                <a:solidFill>
                  <a:schemeClr val="dk1"/>
                </a:solidFill>
                <a:highlight>
                  <a:srgbClr val="FFFFFF"/>
                </a:highlight>
              </a:rPr>
              <a:t>Low (0)</a:t>
            </a:r>
            <a:r>
              <a:rPr lang="en" sz="1200" dirty="0">
                <a:solidFill>
                  <a:schemeClr val="dk1"/>
                </a:solidFill>
                <a:highlight>
                  <a:srgbClr val="FFFFFF"/>
                </a:highlight>
              </a:rPr>
              <a:t>: Minor deviations in features, likely normal variations. </a:t>
            </a:r>
            <a:endParaRPr sz="1200" dirty="0">
              <a:solidFill>
                <a:schemeClr val="dk1"/>
              </a:solidFill>
              <a:highlight>
                <a:srgbClr val="FFFFFF"/>
              </a:highlight>
            </a:endParaRPr>
          </a:p>
          <a:p>
            <a:pPr marL="685800" lvl="0" indent="-304800" algn="l" rtl="0">
              <a:spcBef>
                <a:spcPts val="0"/>
              </a:spcBef>
              <a:spcAft>
                <a:spcPts val="0"/>
              </a:spcAft>
              <a:buClr>
                <a:schemeClr val="dk1"/>
              </a:buClr>
              <a:buSzPts val="1200"/>
              <a:buFont typeface="Arial"/>
              <a:buChar char="●"/>
            </a:pPr>
            <a:r>
              <a:rPr lang="en" sz="1200" b="1" dirty="0">
                <a:solidFill>
                  <a:schemeClr val="dk1"/>
                </a:solidFill>
                <a:highlight>
                  <a:srgbClr val="FFFFFF"/>
                </a:highlight>
              </a:rPr>
              <a:t>Medium (1)</a:t>
            </a:r>
            <a:r>
              <a:rPr lang="en" sz="1200" dirty="0">
                <a:solidFill>
                  <a:schemeClr val="dk1"/>
                </a:solidFill>
                <a:highlight>
                  <a:srgbClr val="FFFFFF"/>
                </a:highlight>
              </a:rPr>
              <a:t>: Moderate deviations suggesting early or mild mental health issues. </a:t>
            </a:r>
            <a:endParaRPr sz="1200" dirty="0">
              <a:solidFill>
                <a:schemeClr val="dk1"/>
              </a:solidFill>
              <a:highlight>
                <a:srgbClr val="FFFFFF"/>
              </a:highlight>
            </a:endParaRPr>
          </a:p>
          <a:p>
            <a:pPr marL="685800" lvl="0" indent="-304800" algn="l" rtl="0">
              <a:spcBef>
                <a:spcPts val="0"/>
              </a:spcBef>
              <a:spcAft>
                <a:spcPts val="0"/>
              </a:spcAft>
              <a:buClr>
                <a:schemeClr val="dk1"/>
              </a:buClr>
              <a:buSzPts val="1200"/>
              <a:buFont typeface="Arial"/>
              <a:buChar char="●"/>
            </a:pPr>
            <a:r>
              <a:rPr lang="en" sz="1200" b="1" dirty="0">
                <a:solidFill>
                  <a:schemeClr val="dk1"/>
                </a:solidFill>
                <a:highlight>
                  <a:srgbClr val="FFFFFF"/>
                </a:highlight>
              </a:rPr>
              <a:t>High (2)</a:t>
            </a:r>
            <a:r>
              <a:rPr lang="en" sz="1200" dirty="0">
                <a:solidFill>
                  <a:schemeClr val="dk1"/>
                </a:solidFill>
                <a:highlight>
                  <a:srgbClr val="FFFFFF"/>
                </a:highlight>
              </a:rPr>
              <a:t>: Significant deviations across multiple features, indicating severe mental health risks. </a:t>
            </a:r>
            <a:endParaRPr sz="1200" dirty="0">
              <a:solidFill>
                <a:schemeClr val="dk1"/>
              </a:solidFill>
              <a:highlight>
                <a:srgbClr val="FFFFFF"/>
              </a:highlight>
            </a:endParaRPr>
          </a:p>
          <a:p>
            <a:pPr marL="457200" lvl="0" indent="0" algn="l" rtl="0">
              <a:spcBef>
                <a:spcPts val="0"/>
              </a:spcBef>
              <a:spcAft>
                <a:spcPts val="1200"/>
              </a:spcAft>
              <a:buNone/>
            </a:pPr>
            <a:endParaRPr sz="1000" dirty="0">
              <a:solidFill>
                <a:schemeClr val="dk1"/>
              </a:solidFill>
              <a:highlight>
                <a:srgbClr val="FFFFFF"/>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graphicFrame>
        <p:nvGraphicFramePr>
          <p:cNvPr id="280" name="Google Shape;280;p49"/>
          <p:cNvGraphicFramePr/>
          <p:nvPr/>
        </p:nvGraphicFramePr>
        <p:xfrm>
          <a:off x="-12" y="378425"/>
          <a:ext cx="9144000" cy="4778470"/>
        </p:xfrm>
        <a:graphic>
          <a:graphicData uri="http://schemas.openxmlformats.org/drawingml/2006/table">
            <a:tbl>
              <a:tblPr bandRow="1" bandCol="1">
                <a:noFill/>
                <a:tableStyleId>{9C5D9ABF-A396-4D3A-B872-303DE05B6079}</a:tableStyleId>
              </a:tblPr>
              <a:tblGrid>
                <a:gridCol w="2024550">
                  <a:extLst>
                    <a:ext uri="{9D8B030D-6E8A-4147-A177-3AD203B41FA5}">
                      <a16:colId xmlns:a16="http://schemas.microsoft.com/office/drawing/2014/main" val="20000"/>
                    </a:ext>
                  </a:extLst>
                </a:gridCol>
                <a:gridCol w="2111700">
                  <a:extLst>
                    <a:ext uri="{9D8B030D-6E8A-4147-A177-3AD203B41FA5}">
                      <a16:colId xmlns:a16="http://schemas.microsoft.com/office/drawing/2014/main" val="20001"/>
                    </a:ext>
                  </a:extLst>
                </a:gridCol>
                <a:gridCol w="5007750">
                  <a:extLst>
                    <a:ext uri="{9D8B030D-6E8A-4147-A177-3AD203B41FA5}">
                      <a16:colId xmlns:a16="http://schemas.microsoft.com/office/drawing/2014/main" val="20002"/>
                    </a:ext>
                  </a:extLst>
                </a:gridCol>
              </a:tblGrid>
              <a:tr h="199250">
                <a:tc>
                  <a:txBody>
                    <a:bodyPr/>
                    <a:lstStyle/>
                    <a:p>
                      <a:pPr marL="0" lvl="0" indent="0" algn="just" rtl="0">
                        <a:spcBef>
                          <a:spcPts val="0"/>
                        </a:spcBef>
                        <a:spcAft>
                          <a:spcPts val="0"/>
                        </a:spcAft>
                        <a:buNone/>
                      </a:pPr>
                      <a:r>
                        <a:rPr lang="en" sz="700" b="1">
                          <a:latin typeface="Times New Roman"/>
                          <a:ea typeface="Times New Roman"/>
                          <a:cs typeface="Times New Roman"/>
                          <a:sym typeface="Times New Roman"/>
                        </a:rPr>
                        <a:t>Psychiatric Disorder</a:t>
                      </a:r>
                      <a:endParaRPr sz="7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b="1">
                          <a:latin typeface="Times New Roman"/>
                          <a:ea typeface="Times New Roman"/>
                          <a:cs typeface="Times New Roman"/>
                          <a:sym typeface="Times New Roman"/>
                        </a:rPr>
                        <a:t>Disorder Type of ERG</a:t>
                      </a:r>
                      <a:endParaRPr sz="7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b="1">
                          <a:latin typeface="Times New Roman"/>
                          <a:ea typeface="Times New Roman"/>
                          <a:cs typeface="Times New Roman"/>
                          <a:sym typeface="Times New Roman"/>
                        </a:rPr>
                        <a:t>ERG Anomalies Observed in Patients</a:t>
                      </a:r>
                      <a:endParaRPr sz="7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6650">
                <a:tc>
                  <a:txBody>
                    <a:bodyPr/>
                    <a:lstStyle/>
                    <a:p>
                      <a:pPr marL="0" lvl="0" indent="0" algn="just" rtl="0">
                        <a:spcBef>
                          <a:spcPts val="0"/>
                        </a:spcBef>
                        <a:spcAft>
                          <a:spcPts val="0"/>
                        </a:spcAft>
                        <a:buNone/>
                      </a:pPr>
                      <a:r>
                        <a:rPr lang="en" sz="700" b="1">
                          <a:latin typeface="Times New Roman"/>
                          <a:ea typeface="Times New Roman"/>
                          <a:cs typeface="Times New Roman"/>
                          <a:sym typeface="Times New Roman"/>
                        </a:rPr>
                        <a:t>Seasonal Affective Disorder (SAD)</a:t>
                      </a:r>
                      <a:endParaRPr sz="7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Mixed rod and cone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Lower b-wave amplitude in wintertime (men and women together)</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Shorter b-wave implicit time in wintertime (only in men)</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Rod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Decrease in rod retinal sensitivity in wintertime and normalization in summertime (S-SAD)</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Rod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Lower T50µV (referring to retinal sensitivity) in wintertime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Cone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Lower b-wave Vmax amplitude in wintertime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Prolonged b-wave implicit time in wintertime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Rod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Decrease in retinal sensitivity in wintertime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26650">
                <a:tc>
                  <a:txBody>
                    <a:bodyPr/>
                    <a:lstStyle/>
                    <a:p>
                      <a:pPr marL="0" lvl="0" indent="0" algn="just" rtl="0">
                        <a:spcBef>
                          <a:spcPts val="0"/>
                        </a:spcBef>
                        <a:spcAft>
                          <a:spcPts val="0"/>
                        </a:spcAft>
                        <a:buNone/>
                      </a:pPr>
                      <a:r>
                        <a:rPr lang="en" sz="700" b="1">
                          <a:latin typeface="Times New Roman"/>
                          <a:ea typeface="Times New Roman"/>
                          <a:cs typeface="Times New Roman"/>
                          <a:sym typeface="Times New Roman"/>
                        </a:rPr>
                        <a:t>Schizophrenia (SZ)</a:t>
                      </a:r>
                      <a:endParaRPr sz="7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Cone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Decrease in b-wave amplitude (untreated patients)</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Cone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Lower a-wave amplitude (medicated patients)</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Lower a-wave amplitude only (1 patient medication-free for over 6 months)</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Rod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Lower a- and b-wave amplitudes (medicated patients)</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385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Cone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Lower a-wave amplitude during the acute stage of the illness and not after 8 weeks of treatment (stabilized medicated patients)</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Cone and rod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No ERG anomaly was distinguished (patients' medication-free for 2 weeks)</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26650">
                <a:tc>
                  <a:txBody>
                    <a:bodyPr/>
                    <a:lstStyle/>
                    <a:p>
                      <a:pPr marL="0" lvl="0" indent="0" algn="just" rtl="0">
                        <a:spcBef>
                          <a:spcPts val="0"/>
                        </a:spcBef>
                        <a:spcAft>
                          <a:spcPts val="0"/>
                        </a:spcAft>
                        <a:buNone/>
                      </a:pPr>
                      <a:r>
                        <a:rPr lang="en" sz="700" b="1">
                          <a:latin typeface="Times New Roman"/>
                          <a:ea typeface="Times New Roman"/>
                          <a:cs typeface="Times New Roman"/>
                          <a:sym typeface="Times New Roman"/>
                        </a:rPr>
                        <a:t>Bipolar Disorder (BD)</a:t>
                      </a:r>
                      <a:endParaRPr sz="7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Cone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No ERG anomaly was observed (medicated patients)</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26650">
                <a:tc>
                  <a:txBody>
                    <a:bodyPr/>
                    <a:lstStyle/>
                    <a:p>
                      <a:pPr marL="0" lvl="0" indent="0" algn="just" rtl="0">
                        <a:spcBef>
                          <a:spcPts val="0"/>
                        </a:spcBef>
                        <a:spcAft>
                          <a:spcPts val="0"/>
                        </a:spcAft>
                        <a:buNone/>
                      </a:pPr>
                      <a:r>
                        <a:rPr lang="en" sz="700" b="1">
                          <a:latin typeface="Times New Roman"/>
                          <a:ea typeface="Times New Roman"/>
                          <a:cs typeface="Times New Roman"/>
                          <a:sym typeface="Times New Roman"/>
                        </a:rPr>
                        <a:t>Children at High Genetic Risk for SZ or BD</a:t>
                      </a:r>
                      <a:endParaRPr sz="7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Rod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Lower b-wave Vmax amplitude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Trend for a longer b-wave implicit time at Vmax</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226650">
                <a:tc>
                  <a:txBody>
                    <a:bodyPr/>
                    <a:lstStyle/>
                    <a:p>
                      <a:pPr marL="0" lvl="0" indent="0" algn="just" rtl="0">
                        <a:spcBef>
                          <a:spcPts val="0"/>
                        </a:spcBef>
                        <a:spcAft>
                          <a:spcPts val="0"/>
                        </a:spcAft>
                        <a:buNone/>
                      </a:pP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Cone response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Trend for a lower a-wave amplitude</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226650">
                <a:tc>
                  <a:txBody>
                    <a:bodyPr/>
                    <a:lstStyle/>
                    <a:p>
                      <a:pPr marL="0" lvl="0" indent="0" algn="just" rtl="0">
                        <a:spcBef>
                          <a:spcPts val="0"/>
                        </a:spcBef>
                        <a:spcAft>
                          <a:spcPts val="0"/>
                        </a:spcAft>
                        <a:buNone/>
                      </a:pPr>
                      <a:r>
                        <a:rPr lang="en" sz="700" b="1">
                          <a:latin typeface="Times New Roman"/>
                          <a:ea typeface="Times New Roman"/>
                          <a:cs typeface="Times New Roman"/>
                          <a:sym typeface="Times New Roman"/>
                        </a:rPr>
                        <a:t>Autism Spectrum Disorders (ASD)</a:t>
                      </a:r>
                      <a:endParaRPr sz="7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Scotopic dim blue and dim red light stimulation</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Lower b-wave amplitude in 48% of the ASD subjects</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r h="0">
                <a:tc>
                  <a:txBody>
                    <a:bodyPr/>
                    <a:lstStyle/>
                    <a:p>
                      <a:pPr marL="0" lvl="0" indent="0" algn="just" rtl="0">
                        <a:spcBef>
                          <a:spcPts val="0"/>
                        </a:spcBef>
                        <a:spcAft>
                          <a:spcPts val="0"/>
                        </a:spcAft>
                        <a:buNone/>
                      </a:pPr>
                      <a:r>
                        <a:rPr lang="en" sz="700" b="1">
                          <a:latin typeface="Times New Roman"/>
                          <a:ea typeface="Times New Roman"/>
                          <a:cs typeface="Times New Roman"/>
                          <a:sym typeface="Times New Roman"/>
                        </a:rPr>
                        <a:t>Drug Addiction (DA)</a:t>
                      </a:r>
                      <a:endParaRPr sz="7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Blue cone ERG</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sz="700">
                          <a:latin typeface="Times New Roman"/>
                          <a:ea typeface="Times New Roman"/>
                          <a:cs typeface="Times New Roman"/>
                          <a:sym typeface="Times New Roman"/>
                        </a:rPr>
                        <a:t>Lower b-wave amplitude in 50% of the withdrawn cocaine-dependant subjects</a:t>
                      </a:r>
                      <a:endParaRPr sz="7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bl>
          </a:graphicData>
        </a:graphic>
      </p:graphicFrame>
      <p:sp>
        <p:nvSpPr>
          <p:cNvPr id="281" name="Google Shape;281;p49"/>
          <p:cNvSpPr txBox="1"/>
          <p:nvPr/>
        </p:nvSpPr>
        <p:spPr>
          <a:xfrm>
            <a:off x="2200650" y="-37075"/>
            <a:ext cx="4742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rPr>
              <a:t>Conditions for determining Mental Disorders</a:t>
            </a:r>
            <a:endParaRPr sz="1500" b="1">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0"/>
          <p:cNvSpPr txBox="1">
            <a:spLocks noGrp="1"/>
          </p:cNvSpPr>
          <p:nvPr>
            <p:ph type="title"/>
          </p:nvPr>
        </p:nvSpPr>
        <p:spPr>
          <a:xfrm>
            <a:off x="1252500" y="0"/>
            <a:ext cx="6952200" cy="5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F4761"/>
                </a:solidFill>
                <a:highlight>
                  <a:srgbClr val="FFFFFF"/>
                </a:highlight>
              </a:rPr>
              <a:t>Effect Size for finding out Major Depressive Disorder (MDD)</a:t>
            </a:r>
            <a:endParaRPr sz="1800"/>
          </a:p>
        </p:txBody>
      </p:sp>
      <mc:AlternateContent xmlns:mc="http://schemas.openxmlformats.org/markup-compatibility/2006" xmlns:a14="http://schemas.microsoft.com/office/drawing/2010/main">
        <mc:Choice Requires="a14">
          <p:sp>
            <p:nvSpPr>
              <p:cNvPr id="287" name="Google Shape;287;p50"/>
              <p:cNvSpPr txBox="1">
                <a:spLocks noGrp="1"/>
              </p:cNvSpPr>
              <p:nvPr>
                <p:ph type="body" idx="1"/>
              </p:nvPr>
            </p:nvSpPr>
            <p:spPr>
              <a:xfrm>
                <a:off x="311700" y="534000"/>
                <a:ext cx="8520600" cy="452695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IN" sz="1200" dirty="0">
                    <a:solidFill>
                      <a:schemeClr val="dk1"/>
                    </a:solidFill>
                    <a:highlight>
                      <a:srgbClr val="FFFFFF"/>
                    </a:highlight>
                  </a:rPr>
                  <a:t>We must find ‘</a:t>
                </a:r>
                <a:r>
                  <a:rPr lang="en-IN" sz="1200" b="1" dirty="0">
                    <a:solidFill>
                      <a:schemeClr val="dk1"/>
                    </a:solidFill>
                    <a:highlight>
                      <a:srgbClr val="FFFFFF"/>
                    </a:highlight>
                  </a:rPr>
                  <a:t>effect size’ </a:t>
                </a:r>
                <a:r>
                  <a:rPr lang="en-IN" sz="1200" dirty="0">
                    <a:solidFill>
                      <a:schemeClr val="dk1"/>
                    </a:solidFill>
                    <a:highlight>
                      <a:srgbClr val="FFFFFF"/>
                    </a:highlight>
                  </a:rPr>
                  <a:t>which refers to a quantitative measure that describes the magnitude of the difference between groups in the study, specifically between patients with psychiatric disorders (such as Major Depressive Disorder, MDD) and healthy controls.</a:t>
                </a:r>
              </a:p>
              <a:p>
                <a:pPr marL="0" lvl="0" indent="0" algn="l" rtl="0">
                  <a:spcBef>
                    <a:spcPts val="1200"/>
                  </a:spcBef>
                  <a:spcAft>
                    <a:spcPts val="0"/>
                  </a:spcAft>
                  <a:buNone/>
                </a:pPr>
                <a:br>
                  <a:rPr lang="en-IN" sz="1000" dirty="0">
                    <a:solidFill>
                      <a:schemeClr val="dk1"/>
                    </a:solidFill>
                    <a:highlight>
                      <a:srgbClr val="FFFFFF"/>
                    </a:highlight>
                  </a:rPr>
                </a:br>
                <a:r>
                  <a:rPr lang="en-IN" sz="1400" b="1" dirty="0">
                    <a:solidFill>
                      <a:srgbClr val="0F4761"/>
                    </a:solidFill>
                    <a:highlight>
                      <a:srgbClr val="FFFFFF"/>
                    </a:highlight>
                  </a:rPr>
                  <a:t>Formula to Find Effect Size</a:t>
                </a:r>
                <a:r>
                  <a:rPr lang="en-IN" sz="1400" dirty="0">
                    <a:solidFill>
                      <a:srgbClr val="0F4761"/>
                    </a:solidFill>
                    <a:highlight>
                      <a:srgbClr val="FFFFFF"/>
                    </a:highlight>
                  </a:rPr>
                  <a:t> </a:t>
                </a:r>
                <a:br>
                  <a:rPr lang="en-IN" sz="1000" dirty="0">
                    <a:solidFill>
                      <a:srgbClr val="0F4761"/>
                    </a:solidFill>
                    <a:highlight>
                      <a:srgbClr val="FFFFFF"/>
                    </a:highlight>
                  </a:rPr>
                </a:br>
                <a:r>
                  <a:rPr lang="en-IN" sz="1200" dirty="0">
                    <a:solidFill>
                      <a:schemeClr val="dk1"/>
                    </a:solidFill>
                    <a:highlight>
                      <a:srgbClr val="FFFFFF"/>
                    </a:highlight>
                  </a:rPr>
                  <a:t>To calculate the effect size for each feature, the formula is:                                </a:t>
                </a:r>
                <a14:m>
                  <m:oMath xmlns:m="http://schemas.openxmlformats.org/officeDocument/2006/math">
                    <m:r>
                      <a:rPr lang="en-IN" sz="14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𝑑</m:t>
                    </m:r>
                    <m:r>
                      <a:rPr lang="en-IN" sz="14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f>
                      <m:fPr>
                        <m:ctrlPr>
                          <a:rPr lang="ar-AE" sz="1400" i="1">
                            <a:solidFill>
                              <a:srgbClr val="000000"/>
                            </a:solidFill>
                            <a:effectLst/>
                            <a:latin typeface="Cambria Math" panose="02040503050406030204" pitchFamily="18" charset="0"/>
                            <a:ea typeface="Cambria Math" panose="02040503050406030204" pitchFamily="18" charset="0"/>
                          </a:rPr>
                        </m:ctrlPr>
                      </m:fPr>
                      <m:num>
                        <m:r>
                          <a:rPr lang="ar-AE"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𝑀𝑒𝑎𝑛</m:t>
                        </m:r>
                        <m:d>
                          <m:dPr>
                            <m:ctrlPr>
                              <a:rPr lang="ar-AE"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ar-AE" sz="14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𝑔</m:t>
                            </m:r>
                            <m:r>
                              <a:rPr lang="en-IN" sz="14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𝑟𝑜𝑢𝑝</m:t>
                            </m:r>
                            <m:r>
                              <a:rPr lang="en-IN" sz="14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d>
                        <m:r>
                          <a:rPr lang="ar-AE" sz="1400" i="1" baseline="-250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IN" sz="14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𝑀𝑒𝑎𝑛</m:t>
                        </m:r>
                        <m:r>
                          <a:rPr lang="ar-AE"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ar-AE"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𝑔𝑟𝑜𝑢𝑝</m:t>
                        </m:r>
                        <m:r>
                          <a:rPr lang="ar-AE"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r>
                          <a:rPr lang="ar-AE"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num>
                      <m:den>
                        <m:r>
                          <a:rPr lang="ar-AE"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𝑃𝑜𝑜𝑙𝑒𝑑</m:t>
                        </m:r>
                        <m:r>
                          <a:rPr lang="ar-AE"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ar-AE"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𝑆𝑡𝑎𝑛𝑑𝑎𝑟𝑑</m:t>
                        </m:r>
                        <m:r>
                          <a:rPr lang="ar-AE"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ar-AE"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𝐷𝑒𝑣𝑖𝑎𝑡𝑖𝑜𝑛</m:t>
                        </m:r>
                      </m:den>
                    </m:f>
                  </m:oMath>
                </a14:m>
                <a:endParaRPr lang="ar-AE" sz="1200" dirty="0">
                  <a:solidFill>
                    <a:schemeClr val="dk1"/>
                  </a:solidFill>
                  <a:highlight>
                    <a:srgbClr val="FFFFFF"/>
                  </a:highlight>
                </a:endParaRPr>
              </a:p>
              <a:p>
                <a:pPr marL="0" lvl="0" indent="0" algn="l" rtl="0">
                  <a:spcBef>
                    <a:spcPts val="1200"/>
                  </a:spcBef>
                  <a:spcAft>
                    <a:spcPts val="0"/>
                  </a:spcAft>
                  <a:buNone/>
                </a:pPr>
                <a:r>
                  <a:rPr lang="en-IN" sz="1200" dirty="0">
                    <a:solidFill>
                      <a:schemeClr val="dk1"/>
                    </a:solidFill>
                    <a:highlight>
                      <a:srgbClr val="FFFFFF"/>
                    </a:highlight>
                  </a:rPr>
                  <a:t>where: </a:t>
                </a:r>
              </a:p>
              <a:p>
                <a:pPr marL="685800" lvl="0" indent="-304800" algn="l" rtl="0">
                  <a:spcBef>
                    <a:spcPts val="1200"/>
                  </a:spcBef>
                  <a:spcAft>
                    <a:spcPts val="0"/>
                  </a:spcAft>
                  <a:buClr>
                    <a:schemeClr val="dk1"/>
                  </a:buClr>
                  <a:buSzPts val="1200"/>
                  <a:buFont typeface="Arial"/>
                  <a:buChar char="●"/>
                </a:pPr>
                <a:r>
                  <a:rPr lang="en-IN" sz="1200" dirty="0">
                    <a:solidFill>
                      <a:schemeClr val="dk1"/>
                    </a:solidFill>
                    <a:highlight>
                      <a:srgbClr val="FFFFFF"/>
                    </a:highlight>
                  </a:rPr>
                  <a:t>Meangroup1 = Mean value of the feature for Group 1 (e.g., patients with a mental health condition). </a:t>
                </a:r>
              </a:p>
              <a:p>
                <a:pPr marL="685800" lvl="0" indent="-304800" algn="l" rtl="0">
                  <a:spcBef>
                    <a:spcPts val="0"/>
                  </a:spcBef>
                  <a:spcAft>
                    <a:spcPts val="0"/>
                  </a:spcAft>
                  <a:buClr>
                    <a:schemeClr val="dk1"/>
                  </a:buClr>
                  <a:buSzPts val="1200"/>
                  <a:buFont typeface="Arial"/>
                  <a:buChar char="●"/>
                </a:pPr>
                <a:r>
                  <a:rPr lang="en-IN" sz="1200" dirty="0">
                    <a:solidFill>
                      <a:schemeClr val="dk1"/>
                    </a:solidFill>
                    <a:highlight>
                      <a:srgbClr val="FFFFFF"/>
                    </a:highlight>
                  </a:rPr>
                  <a:t>Meangroup2 = Mean value of the feature for Group 2 (e.g., patients without a mental health condition). </a:t>
                </a:r>
              </a:p>
              <a:p>
                <a:pPr marL="685800" lvl="0" indent="-304800" algn="l" rtl="0">
                  <a:spcBef>
                    <a:spcPts val="0"/>
                  </a:spcBef>
                  <a:spcAft>
                    <a:spcPts val="0"/>
                  </a:spcAft>
                  <a:buClr>
                    <a:schemeClr val="dk1"/>
                  </a:buClr>
                  <a:buSzPts val="1200"/>
                  <a:buFont typeface="Arial"/>
                  <a:buChar char="●"/>
                </a:pPr>
                <a:r>
                  <a:rPr lang="en-IN" sz="1200" dirty="0">
                    <a:solidFill>
                      <a:schemeClr val="dk1"/>
                    </a:solidFill>
                    <a:highlight>
                      <a:srgbClr val="FFFFFF"/>
                    </a:highlight>
                  </a:rPr>
                  <a:t>Pooled Standard Deviation = Combined standard deviation of both groups. </a:t>
                </a:r>
              </a:p>
              <a:p>
                <a:pPr marL="0" lvl="0" indent="0" algn="l" rtl="0">
                  <a:spcBef>
                    <a:spcPts val="0"/>
                  </a:spcBef>
                  <a:spcAft>
                    <a:spcPts val="0"/>
                  </a:spcAft>
                  <a:buNone/>
                </a:pPr>
                <a:endParaRPr lang="en-IN" sz="1200" dirty="0">
                  <a:solidFill>
                    <a:schemeClr val="dk1"/>
                  </a:solidFill>
                  <a:highlight>
                    <a:srgbClr val="FFFFFF"/>
                  </a:highlight>
                </a:endParaRPr>
              </a:p>
              <a:p>
                <a:pPr marL="0" lvl="0" indent="0" algn="l" rtl="0">
                  <a:spcBef>
                    <a:spcPts val="0"/>
                  </a:spcBef>
                  <a:spcAft>
                    <a:spcPts val="0"/>
                  </a:spcAft>
                  <a:buNone/>
                </a:pPr>
                <a:endParaRPr lang="en-IN" sz="1200" dirty="0">
                  <a:solidFill>
                    <a:schemeClr val="dk1"/>
                  </a:solidFill>
                  <a:highlight>
                    <a:srgbClr val="FFFFFF"/>
                  </a:highlight>
                </a:endParaRPr>
              </a:p>
              <a:p>
                <a:pPr marL="0" lvl="0" indent="0" algn="l" rtl="0">
                  <a:spcBef>
                    <a:spcPts val="0"/>
                  </a:spcBef>
                  <a:spcAft>
                    <a:spcPts val="0"/>
                  </a:spcAft>
                  <a:buNone/>
                </a:pPr>
                <a:r>
                  <a:rPr lang="en-IN" sz="1400" b="1" dirty="0">
                    <a:solidFill>
                      <a:srgbClr val="0F4761"/>
                    </a:solidFill>
                    <a:highlight>
                      <a:srgbClr val="FFFFFF"/>
                    </a:highlight>
                  </a:rPr>
                  <a:t>Pooled Standard Deviation Formula</a:t>
                </a:r>
                <a:r>
                  <a:rPr lang="en-IN" sz="1400" dirty="0">
                    <a:solidFill>
                      <a:srgbClr val="0F4761"/>
                    </a:solidFill>
                    <a:highlight>
                      <a:srgbClr val="FFFFFF"/>
                    </a:highlight>
                  </a:rPr>
                  <a:t> </a:t>
                </a:r>
                <a:br>
                  <a:rPr lang="en-IN" sz="1100" dirty="0">
                    <a:solidFill>
                      <a:srgbClr val="0F4761"/>
                    </a:solidFill>
                    <a:highlight>
                      <a:srgbClr val="FFFFFF"/>
                    </a:highlight>
                  </a:rPr>
                </a:br>
                <a:r>
                  <a:rPr lang="en-IN" sz="1200" dirty="0">
                    <a:solidFill>
                      <a:schemeClr val="dk1"/>
                    </a:solidFill>
                    <a:highlight>
                      <a:srgbClr val="FFFFFF"/>
                    </a:highlight>
                  </a:rPr>
                  <a:t>The </a:t>
                </a:r>
                <a:r>
                  <a:rPr lang="en-IN" sz="1200" b="1" dirty="0">
                    <a:solidFill>
                      <a:schemeClr val="dk1"/>
                    </a:solidFill>
                    <a:highlight>
                      <a:srgbClr val="FFFFFF"/>
                    </a:highlight>
                  </a:rPr>
                  <a:t>Pooled Standard Deviation</a:t>
                </a:r>
                <a:r>
                  <a:rPr lang="en-IN" sz="1200" dirty="0">
                    <a:solidFill>
                      <a:schemeClr val="dk1"/>
                    </a:solidFill>
                    <a:highlight>
                      <a:srgbClr val="FFFFFF"/>
                    </a:highlight>
                  </a:rPr>
                  <a:t> is calculated using: </a:t>
                </a:r>
                <a14:m>
                  <m:oMath xmlns:m="http://schemas.openxmlformats.org/officeDocument/2006/math">
                    <m:r>
                      <a:rPr lang="en-IN" sz="1400" b="0" i="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𝑃𝑜𝑜𝑙𝑒𝑑</m:t>
                    </m:r>
                    <m:r>
                      <a:rPr lang="en-US" sz="14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𝑆𝑡𝑎𝑛𝑑𝑎𝑟𝑑</m:t>
                    </m:r>
                    <m:r>
                      <a:rPr lang="en-US" sz="14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𝐷𝑒𝑣𝑖𝑎𝑡𝑖𝑜𝑛</m:t>
                    </m:r>
                    <m:r>
                      <a:rPr lang="en-US" sz="14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IN" sz="1400" i="1">
                            <a:solidFill>
                              <a:srgbClr val="000000"/>
                            </a:solidFill>
                            <a:effectLst/>
                            <a:latin typeface="Cambria Math" panose="02040503050406030204" pitchFamily="18" charset="0"/>
                            <a:ea typeface="Cambria Math" panose="02040503050406030204" pitchFamily="18" charset="0"/>
                          </a:rPr>
                        </m:ctrlPr>
                      </m:radPr>
                      <m:deg/>
                      <m:e>
                        <m:f>
                          <m:fPr>
                            <m:ctrlPr>
                              <a:rPr lang="en-IN" sz="1400" i="1">
                                <a:solidFill>
                                  <a:srgbClr val="000000"/>
                                </a:solidFill>
                                <a:effectLst/>
                                <a:latin typeface="Cambria Math" panose="02040503050406030204" pitchFamily="18" charset="0"/>
                                <a:ea typeface="Cambria Math" panose="02040503050406030204" pitchFamily="18" charset="0"/>
                              </a:rPr>
                            </m:ctrlPr>
                          </m:fPr>
                          <m:num>
                            <m:d>
                              <m:dPr>
                                <m:ctrlPr>
                                  <a:rPr lang="en-IN" sz="1400" i="1">
                                    <a:solidFill>
                                      <a:srgbClr val="000000"/>
                                    </a:solidFill>
                                    <a:effectLst/>
                                    <a:latin typeface="Cambria Math" panose="02040503050406030204" pitchFamily="18" charset="0"/>
                                    <a:ea typeface="Cambria Math" panose="02040503050406030204" pitchFamily="18" charset="0"/>
                                  </a:rPr>
                                </m:ctrlPr>
                              </m:dPr>
                              <m:e>
                                <m:r>
                                  <a:rPr lang="en-IN" sz="1400" b="0" i="1" smtClean="0">
                                    <a:solidFill>
                                      <a:srgbClr val="000000"/>
                                    </a:solidFill>
                                    <a:effectLst/>
                                    <a:latin typeface="Cambria Math" panose="02040503050406030204" pitchFamily="18" charset="0"/>
                                    <a:ea typeface="Cambria Math" panose="02040503050406030204" pitchFamily="18" charset="0"/>
                                  </a:rPr>
                                  <m:t>𝑛</m:t>
                                </m:r>
                                <m:r>
                                  <a:rPr lang="en-IN" sz="1400" b="0" i="1" smtClean="0">
                                    <a:solidFill>
                                      <a:srgbClr val="000000"/>
                                    </a:solidFill>
                                    <a:effectLst/>
                                    <a:latin typeface="Cambria Math" panose="02040503050406030204" pitchFamily="18" charset="0"/>
                                    <a:ea typeface="Cambria Math" panose="02040503050406030204" pitchFamily="18" charset="0"/>
                                  </a:rPr>
                                  <m:t>1</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d>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𝑆𝐷</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ctrlPr>
                                  <a:rPr lang="en-IN" sz="1400" i="1">
                                    <a:solidFill>
                                      <a:srgbClr val="000000"/>
                                    </a:solidFill>
                                    <a:effectLst/>
                                    <a:latin typeface="Cambria Math" panose="02040503050406030204" pitchFamily="18" charset="0"/>
                                    <a:ea typeface="Cambria Math" panose="02040503050406030204" pitchFamily="18" charset="0"/>
                                  </a:rPr>
                                </m:ctrlPr>
                              </m:dPr>
                              <m:e>
                                <m:r>
                                  <a:rPr lang="en-IN" sz="1400" b="0" i="1" smtClean="0">
                                    <a:solidFill>
                                      <a:srgbClr val="000000"/>
                                    </a:solidFill>
                                    <a:effectLst/>
                                    <a:latin typeface="Cambria Math" panose="02040503050406030204" pitchFamily="18" charset="0"/>
                                    <a:ea typeface="Cambria Math" panose="02040503050406030204" pitchFamily="18" charset="0"/>
                                  </a:rPr>
                                  <m:t>𝑛</m:t>
                                </m:r>
                                <m:r>
                                  <a:rPr lang="en-IN" sz="1400" b="0" i="1" smtClean="0">
                                    <a:solidFill>
                                      <a:srgbClr val="000000"/>
                                    </a:solidFill>
                                    <a:effectLst/>
                                    <a:latin typeface="Cambria Math" panose="02040503050406030204" pitchFamily="18" charset="0"/>
                                    <a:ea typeface="Cambria Math" panose="02040503050406030204" pitchFamily="18" charset="0"/>
                                  </a:rPr>
                                  <m:t>2</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d>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𝑆𝐷</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num>
                          <m:den>
                            <m:r>
                              <a:rPr lang="en-IN" sz="14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𝑛</m:t>
                            </m:r>
                            <m:r>
                              <a:rPr lang="en-IN" sz="14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IN" sz="14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𝑛</m:t>
                            </m:r>
                            <m:r>
                              <a:rPr lang="en-IN" sz="14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den>
                        </m:f>
                      </m:e>
                    </m:rad>
                  </m:oMath>
                </a14:m>
                <a:endParaRPr lang="en-IN" sz="1400" dirty="0">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IN" sz="1200" dirty="0">
                    <a:solidFill>
                      <a:schemeClr val="dk1"/>
                    </a:solidFill>
                    <a:highlight>
                      <a:srgbClr val="FFFFFF"/>
                    </a:highlight>
                  </a:rPr>
                  <a:t>where: </a:t>
                </a:r>
              </a:p>
              <a:p>
                <a:pPr marL="685800" lvl="0" indent="-304800" algn="l" rtl="0">
                  <a:spcBef>
                    <a:spcPts val="1200"/>
                  </a:spcBef>
                  <a:spcAft>
                    <a:spcPts val="0"/>
                  </a:spcAft>
                  <a:buClr>
                    <a:schemeClr val="dk1"/>
                  </a:buClr>
                  <a:buSzPts val="1200"/>
                  <a:buFont typeface="Arial"/>
                  <a:buChar char="●"/>
                </a:pPr>
                <a:r>
                  <a:rPr lang="en-IN" sz="1200" dirty="0">
                    <a:solidFill>
                      <a:schemeClr val="dk1"/>
                    </a:solidFill>
                    <a:highlight>
                      <a:srgbClr val="FFFFFF"/>
                    </a:highlight>
                  </a:rPr>
                  <a:t>n1 = Number of samples in Group 1. </a:t>
                </a:r>
              </a:p>
              <a:p>
                <a:pPr marL="685800" lvl="0" indent="-304800" algn="l" rtl="0">
                  <a:spcBef>
                    <a:spcPts val="0"/>
                  </a:spcBef>
                  <a:spcAft>
                    <a:spcPts val="0"/>
                  </a:spcAft>
                  <a:buClr>
                    <a:schemeClr val="dk1"/>
                  </a:buClr>
                  <a:buSzPts val="1200"/>
                  <a:buFont typeface="Arial"/>
                  <a:buChar char="●"/>
                </a:pPr>
                <a:r>
                  <a:rPr lang="en-IN" sz="1200" dirty="0">
                    <a:solidFill>
                      <a:schemeClr val="dk1"/>
                    </a:solidFill>
                    <a:highlight>
                      <a:srgbClr val="FFFFFF"/>
                    </a:highlight>
                  </a:rPr>
                  <a:t>n2 = Number of samples in Group 2. </a:t>
                </a:r>
              </a:p>
              <a:p>
                <a:pPr marL="685800" lvl="0" indent="-304800" algn="l" rtl="0">
                  <a:spcBef>
                    <a:spcPts val="0"/>
                  </a:spcBef>
                  <a:spcAft>
                    <a:spcPts val="0"/>
                  </a:spcAft>
                  <a:buClr>
                    <a:schemeClr val="dk1"/>
                  </a:buClr>
                  <a:buSzPts val="1200"/>
                  <a:buFont typeface="Arial"/>
                  <a:buChar char="●"/>
                </a:pPr>
                <a:r>
                  <a:rPr lang="en-IN" sz="1200" dirty="0">
                    <a:solidFill>
                      <a:schemeClr val="dk1"/>
                    </a:solidFill>
                    <a:highlight>
                      <a:srgbClr val="FFFFFF"/>
                    </a:highlight>
                  </a:rPr>
                  <a:t>SD1= Standard deviation of the feature for Group 1. </a:t>
                </a:r>
              </a:p>
              <a:p>
                <a:pPr marL="685800" lvl="0" indent="-304800" algn="l" rtl="0">
                  <a:spcBef>
                    <a:spcPts val="0"/>
                  </a:spcBef>
                  <a:spcAft>
                    <a:spcPts val="0"/>
                  </a:spcAft>
                  <a:buClr>
                    <a:schemeClr val="dk1"/>
                  </a:buClr>
                  <a:buSzPts val="1200"/>
                  <a:buFont typeface="Arial"/>
                  <a:buChar char="●"/>
                </a:pPr>
                <a:r>
                  <a:rPr lang="en-IN" sz="1200" dirty="0">
                    <a:solidFill>
                      <a:schemeClr val="dk1"/>
                    </a:solidFill>
                    <a:highlight>
                      <a:srgbClr val="FFFFFF"/>
                    </a:highlight>
                  </a:rPr>
                  <a:t>SD2= Standard deviation of the feature for Group 2. </a:t>
                </a:r>
              </a:p>
              <a:p>
                <a:pPr marL="0" lvl="0" indent="0" algn="l" rtl="0">
                  <a:spcBef>
                    <a:spcPts val="0"/>
                  </a:spcBef>
                  <a:spcAft>
                    <a:spcPts val="1200"/>
                  </a:spcAft>
                  <a:buNone/>
                </a:pPr>
                <a:endParaRPr sz="1200" dirty="0">
                  <a:solidFill>
                    <a:schemeClr val="dk1"/>
                  </a:solidFill>
                  <a:highlight>
                    <a:srgbClr val="FFFFFF"/>
                  </a:highlight>
                </a:endParaRPr>
              </a:p>
            </p:txBody>
          </p:sp>
        </mc:Choice>
        <mc:Fallback xmlns="">
          <p:sp>
            <p:nvSpPr>
              <p:cNvPr id="287" name="Google Shape;287;p50"/>
              <p:cNvSpPr txBox="1">
                <a:spLocks noGrp="1" noRot="1" noChangeAspect="1" noMove="1" noResize="1" noEditPoints="1" noAdjustHandles="1" noChangeArrowheads="1" noChangeShapeType="1" noTextEdit="1"/>
              </p:cNvSpPr>
              <p:nvPr>
                <p:ph type="body" idx="1"/>
              </p:nvPr>
            </p:nvSpPr>
            <p:spPr>
              <a:xfrm>
                <a:off x="311700" y="534000"/>
                <a:ext cx="8520600" cy="4526950"/>
              </a:xfrm>
              <a:prstGeom prst="rect">
                <a:avLst/>
              </a:prstGeom>
              <a:blipFill>
                <a:blip r:embed="rId3"/>
                <a:stretch>
                  <a:fillRect l="-72"/>
                </a:stretch>
              </a:blipFill>
            </p:spPr>
            <p:txBody>
              <a:bodyPr/>
              <a:lstStyle/>
              <a:p>
                <a:r>
                  <a:rPr lang="en-IN">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6" name="Google Shape;66;p15"/>
          <p:cNvSpPr txBox="1">
            <a:spLocks noGrp="1"/>
          </p:cNvSpPr>
          <p:nvPr>
            <p:ph type="body" idx="1"/>
          </p:nvPr>
        </p:nvSpPr>
        <p:spPr>
          <a:xfrm>
            <a:off x="311700" y="536700"/>
            <a:ext cx="8520600" cy="4451400"/>
          </a:xfrm>
          <a:prstGeom prst="rect">
            <a:avLst/>
          </a:prstGeom>
        </p:spPr>
        <p:txBody>
          <a:bodyPr spcFirstLastPara="1" wrap="square" lIns="91425" tIns="91425" rIns="91425" bIns="91425" anchor="t" anchorCtr="0">
            <a:normAutofit fontScale="92500" lnSpcReduction="10000"/>
          </a:bodyPr>
          <a:lstStyle/>
          <a:p>
            <a:pPr marL="0" lvl="0" indent="0" algn="just" rtl="0">
              <a:spcBef>
                <a:spcPts val="1400"/>
              </a:spcBef>
              <a:spcAft>
                <a:spcPts val="0"/>
              </a:spcAft>
              <a:buClr>
                <a:schemeClr val="dk1"/>
              </a:buClr>
              <a:buSzPct val="95652"/>
              <a:buFont typeface="Arial"/>
              <a:buNone/>
            </a:pPr>
            <a:r>
              <a:rPr lang="en" sz="1150" dirty="0">
                <a:solidFill>
                  <a:schemeClr val="dk1"/>
                </a:solidFill>
              </a:rPr>
              <a:t>The project focuses on ERG Signals Analysis for Psychological Disorder Classification Using Machine Learning and Deep Learning Models as an innovative approach to diagnosing mental health conditions like Schizophrenia, Depression, and Bipolar Disorder using Electroretinography (ERG) as a biomarker. A mobile application powered by advanced machine learning and deep learning algorithms processes ERG data for real-time, objective, and accurate diagnoses, bridging the gap between subjective assessments and physiological measurements. Future enhancements include integrating Federated Learning (FL) to improve diagnostic accuracy and global applicability by enabling secure training on diverse datasets from patients across various races and geographic regions while maintaining data privacy. This approach has the potential to transform psychiatric care by ensuring equitable, precise, and personalized mental health diagnostics worldwide.</a:t>
            </a:r>
            <a:endParaRPr sz="1150" b="1" dirty="0">
              <a:solidFill>
                <a:schemeClr val="dk1"/>
              </a:solidFill>
            </a:endParaRPr>
          </a:p>
          <a:p>
            <a:pPr marL="0" lvl="0" indent="0" algn="l" rtl="0">
              <a:spcBef>
                <a:spcPts val="1400"/>
              </a:spcBef>
              <a:spcAft>
                <a:spcPts val="0"/>
              </a:spcAft>
              <a:buClr>
                <a:schemeClr val="dk1"/>
              </a:buClr>
              <a:buSzPct val="84615"/>
              <a:buFont typeface="Arial"/>
              <a:buNone/>
            </a:pPr>
            <a:r>
              <a:rPr lang="en" sz="1300" b="1" dirty="0">
                <a:solidFill>
                  <a:schemeClr val="dk1"/>
                </a:solidFill>
              </a:rPr>
              <a:t>a) Statement of Problem/Challenges (Research Question)</a:t>
            </a:r>
            <a:endParaRPr sz="1300" b="1" dirty="0">
              <a:solidFill>
                <a:schemeClr val="dk1"/>
              </a:solidFill>
            </a:endParaRPr>
          </a:p>
          <a:p>
            <a:pPr marL="0" lvl="0" indent="0" algn="just" rtl="0">
              <a:spcBef>
                <a:spcPts val="1200"/>
              </a:spcBef>
              <a:spcAft>
                <a:spcPts val="0"/>
              </a:spcAft>
              <a:buClr>
                <a:schemeClr val="dk1"/>
              </a:buClr>
              <a:buSzPct val="100000"/>
              <a:buFont typeface="Arial"/>
              <a:buNone/>
            </a:pPr>
            <a:r>
              <a:rPr lang="en" sz="1100" dirty="0">
                <a:solidFill>
                  <a:schemeClr val="dk1"/>
                </a:solidFill>
              </a:rPr>
              <a:t>Traditional psychiatric diagnostics rely heavily on subjective symptom assessments, leading to potential delays or inaccuracies in diagnosing mental health disorders like schizophrenia, depression, and bipolar disorder. These methods lack objectivity and do not leverage quantifiable biological markers. Integrating Electroretinography (ERG) with advanced machine learning (ML) and deep learning (DL) techniques faces challenges in handling high-dimensional data, ensuring accurate classification, and maintaining data privacy in medical applications. Can federated learning (FL) enable decentralized and secure ERG-based diagnostics for psychological disorders while ensuring accuracy and practicality?</a:t>
            </a:r>
            <a:endParaRPr sz="1100" dirty="0">
              <a:solidFill>
                <a:schemeClr val="dk1"/>
              </a:solidFill>
            </a:endParaRPr>
          </a:p>
          <a:p>
            <a:pPr marL="0" lvl="0" indent="0" algn="l" rtl="0">
              <a:spcBef>
                <a:spcPts val="1400"/>
              </a:spcBef>
              <a:spcAft>
                <a:spcPts val="0"/>
              </a:spcAft>
              <a:buClr>
                <a:schemeClr val="dk1"/>
              </a:buClr>
              <a:buSzPct val="84615"/>
              <a:buFont typeface="Arial"/>
              <a:buNone/>
            </a:pPr>
            <a:r>
              <a:rPr lang="en" sz="1300" b="1" dirty="0">
                <a:solidFill>
                  <a:schemeClr val="dk1"/>
                </a:solidFill>
              </a:rPr>
              <a:t>b) Background, Context, and Significance of Study</a:t>
            </a:r>
            <a:endParaRPr sz="1300" b="1" dirty="0">
              <a:solidFill>
                <a:schemeClr val="dk1"/>
              </a:solidFill>
            </a:endParaRPr>
          </a:p>
          <a:p>
            <a:pPr marL="0" lvl="0" indent="0" algn="just" rtl="0">
              <a:spcBef>
                <a:spcPts val="1200"/>
              </a:spcBef>
              <a:spcAft>
                <a:spcPts val="0"/>
              </a:spcAft>
              <a:buClr>
                <a:schemeClr val="dk1"/>
              </a:buClr>
              <a:buSzPct val="100000"/>
              <a:buFont typeface="Arial"/>
              <a:buNone/>
            </a:pPr>
            <a:r>
              <a:rPr lang="en" sz="1100" dirty="0">
                <a:solidFill>
                  <a:schemeClr val="dk1"/>
                </a:solidFill>
              </a:rPr>
              <a:t>ERG is a non-invasive method for measuring retinal responses, reflecting brain activity and serving as a potential biomarker for neuropsychiatric disorders. Combining ERG analysis with ML and DL offers a transformative approach to mental health diagnostics by providing objective, quantifiable measures. The integration of federated learning addresses privacy concerns, enabling decentralized model training without compromising sensitive data. This research is significant in advancing objective psychiatric diagnostics, particularly among vulnerable populations like students, by fostering early intervention and better treatment outcomes while safeguarding privacy.</a:t>
            </a:r>
            <a:endParaRPr sz="1100" dirty="0">
              <a:solidFill>
                <a:schemeClr val="dk1"/>
              </a:solidFill>
            </a:endParaRPr>
          </a:p>
          <a:p>
            <a:pPr marL="0" lvl="0" indent="0" algn="l" rtl="0">
              <a:spcBef>
                <a:spcPts val="1200"/>
              </a:spcBef>
              <a:spcAft>
                <a:spcPts val="1200"/>
              </a:spcAft>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1"/>
          <p:cNvSpPr txBox="1">
            <a:spLocks noGrp="1"/>
          </p:cNvSpPr>
          <p:nvPr>
            <p:ph type="body" idx="1"/>
          </p:nvPr>
        </p:nvSpPr>
        <p:spPr>
          <a:xfrm>
            <a:off x="0" y="0"/>
            <a:ext cx="9144000" cy="5181000"/>
          </a:xfrm>
          <a:prstGeom prst="rect">
            <a:avLst/>
          </a:prstGeom>
        </p:spPr>
        <p:txBody>
          <a:bodyPr spcFirstLastPara="1" wrap="square" lIns="91425" tIns="91425" rIns="91425" bIns="91425" anchor="t" anchorCtr="0">
            <a:normAutofit fontScale="92500" lnSpcReduction="20000"/>
          </a:bodyPr>
          <a:lstStyle/>
          <a:p>
            <a:pPr marL="0" lvl="0" indent="0" algn="l" rtl="0">
              <a:spcBef>
                <a:spcPts val="1400"/>
              </a:spcBef>
              <a:spcAft>
                <a:spcPts val="0"/>
              </a:spcAft>
              <a:buClr>
                <a:schemeClr val="dk1"/>
              </a:buClr>
              <a:buSzPct val="73333"/>
              <a:buFont typeface="Arial"/>
              <a:buNone/>
            </a:pPr>
            <a:r>
              <a:rPr lang="en" sz="1500" b="1">
                <a:solidFill>
                  <a:srgbClr val="0F4761"/>
                </a:solidFill>
                <a:highlight>
                  <a:srgbClr val="FFFFFF"/>
                </a:highlight>
              </a:rPr>
              <a:t>Normal Values for Each Feature:</a:t>
            </a:r>
            <a:r>
              <a:rPr lang="en" sz="1500">
                <a:solidFill>
                  <a:srgbClr val="0F4761"/>
                </a:solidFill>
                <a:highlight>
                  <a:srgbClr val="FFFFFF"/>
                </a:highlight>
              </a:rPr>
              <a:t> </a:t>
            </a:r>
            <a:endParaRPr sz="1500">
              <a:solidFill>
                <a:srgbClr val="0F4761"/>
              </a:solidFill>
              <a:highlight>
                <a:srgbClr val="FFFFFF"/>
              </a:highlight>
            </a:endParaRPr>
          </a:p>
          <a:p>
            <a:pPr marL="914400" lvl="0" indent="-304958" algn="l" rtl="0">
              <a:spcBef>
                <a:spcPts val="1400"/>
              </a:spcBef>
              <a:spcAft>
                <a:spcPts val="0"/>
              </a:spcAft>
              <a:buClr>
                <a:schemeClr val="dk1"/>
              </a:buClr>
              <a:buSzPct val="100000"/>
              <a:buAutoNum type="arabicPeriod"/>
            </a:pPr>
            <a:r>
              <a:rPr lang="en" sz="1300" b="1">
                <a:solidFill>
                  <a:schemeClr val="dk1"/>
                </a:solidFill>
                <a:highlight>
                  <a:srgbClr val="FFFFFF"/>
                </a:highlight>
                <a:latin typeface="Courier New"/>
                <a:ea typeface="Courier New"/>
                <a:cs typeface="Courier New"/>
                <a:sym typeface="Courier New"/>
              </a:rPr>
              <a:t>a_time</a:t>
            </a:r>
            <a:r>
              <a:rPr lang="en" sz="1300" b="1">
                <a:solidFill>
                  <a:schemeClr val="dk1"/>
                </a:solidFill>
                <a:highlight>
                  <a:srgbClr val="FFFFFF"/>
                </a:highlight>
              </a:rPr>
              <a:t> (ms):</a:t>
            </a:r>
            <a:r>
              <a:rPr lang="en" sz="1300">
                <a:solidFill>
                  <a:schemeClr val="dk1"/>
                </a:solidFill>
                <a:highlight>
                  <a:srgbClr val="FFFFFF"/>
                </a:highlight>
              </a:rPr>
              <a:t>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Normal: Approximately 10-14 ms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Abnormal (suggesting disorder): Prolonged &gt; 14 ms </a:t>
            </a:r>
            <a:endParaRPr sz="1300">
              <a:solidFill>
                <a:schemeClr val="dk1"/>
              </a:solidFill>
              <a:highlight>
                <a:srgbClr val="FFFFFF"/>
              </a:highlight>
            </a:endParaRPr>
          </a:p>
          <a:p>
            <a:pPr marL="914400" lvl="0" indent="-304958" algn="l" rtl="0">
              <a:spcBef>
                <a:spcPts val="0"/>
              </a:spcBef>
              <a:spcAft>
                <a:spcPts val="0"/>
              </a:spcAft>
              <a:buClr>
                <a:schemeClr val="dk1"/>
              </a:buClr>
              <a:buSzPct val="100000"/>
              <a:buAutoNum type="arabicPeriod" startAt="2"/>
            </a:pPr>
            <a:r>
              <a:rPr lang="en" sz="1300" b="1">
                <a:solidFill>
                  <a:schemeClr val="dk1"/>
                </a:solidFill>
                <a:highlight>
                  <a:srgbClr val="FFFFFF"/>
                </a:highlight>
                <a:latin typeface="Courier New"/>
                <a:ea typeface="Courier New"/>
                <a:cs typeface="Courier New"/>
                <a:sym typeface="Courier New"/>
              </a:rPr>
              <a:t>a_amp</a:t>
            </a:r>
            <a:r>
              <a:rPr lang="en" sz="1300" b="1">
                <a:solidFill>
                  <a:schemeClr val="dk1"/>
                </a:solidFill>
                <a:highlight>
                  <a:srgbClr val="FFFFFF"/>
                </a:highlight>
              </a:rPr>
              <a:t> (µV):</a:t>
            </a:r>
            <a:r>
              <a:rPr lang="en" sz="1300">
                <a:solidFill>
                  <a:schemeClr val="dk1"/>
                </a:solidFill>
                <a:highlight>
                  <a:srgbClr val="FFFFFF"/>
                </a:highlight>
              </a:rPr>
              <a:t>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Normal: Typically 30-50 µV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Abnormal: Reduced significantly below 20 µV </a:t>
            </a:r>
            <a:endParaRPr sz="1300">
              <a:solidFill>
                <a:schemeClr val="dk1"/>
              </a:solidFill>
              <a:highlight>
                <a:srgbClr val="FFFFFF"/>
              </a:highlight>
            </a:endParaRPr>
          </a:p>
          <a:p>
            <a:pPr marL="914400" lvl="0" indent="-304958" algn="l" rtl="0">
              <a:spcBef>
                <a:spcPts val="0"/>
              </a:spcBef>
              <a:spcAft>
                <a:spcPts val="0"/>
              </a:spcAft>
              <a:buClr>
                <a:schemeClr val="dk1"/>
              </a:buClr>
              <a:buSzPct val="100000"/>
              <a:buAutoNum type="arabicPeriod" startAt="3"/>
            </a:pPr>
            <a:r>
              <a:rPr lang="en" sz="1300" b="1">
                <a:solidFill>
                  <a:schemeClr val="dk1"/>
                </a:solidFill>
                <a:highlight>
                  <a:srgbClr val="FFFFFF"/>
                </a:highlight>
                <a:latin typeface="Courier New"/>
                <a:ea typeface="Courier New"/>
                <a:cs typeface="Courier New"/>
                <a:sym typeface="Courier New"/>
              </a:rPr>
              <a:t>b_time</a:t>
            </a:r>
            <a:r>
              <a:rPr lang="en" sz="1300" b="1">
                <a:solidFill>
                  <a:schemeClr val="dk1"/>
                </a:solidFill>
                <a:highlight>
                  <a:srgbClr val="FFFFFF"/>
                </a:highlight>
              </a:rPr>
              <a:t> (ms):</a:t>
            </a:r>
            <a:r>
              <a:rPr lang="en" sz="1300">
                <a:solidFill>
                  <a:schemeClr val="dk1"/>
                </a:solidFill>
                <a:highlight>
                  <a:srgbClr val="FFFFFF"/>
                </a:highlight>
              </a:rPr>
              <a:t>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Normal: Approximately 20-30 ms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Abnormal: Prolonged &gt; 30 ms </a:t>
            </a:r>
            <a:endParaRPr sz="1300">
              <a:solidFill>
                <a:schemeClr val="dk1"/>
              </a:solidFill>
              <a:highlight>
                <a:srgbClr val="FFFFFF"/>
              </a:highlight>
            </a:endParaRPr>
          </a:p>
          <a:p>
            <a:pPr marL="914400" lvl="0" indent="-304958" algn="l" rtl="0">
              <a:spcBef>
                <a:spcPts val="0"/>
              </a:spcBef>
              <a:spcAft>
                <a:spcPts val="0"/>
              </a:spcAft>
              <a:buClr>
                <a:schemeClr val="dk1"/>
              </a:buClr>
              <a:buSzPct val="100000"/>
              <a:buAutoNum type="arabicPeriod" startAt="4"/>
            </a:pPr>
            <a:r>
              <a:rPr lang="en" sz="1300" b="1">
                <a:solidFill>
                  <a:schemeClr val="dk1"/>
                </a:solidFill>
                <a:highlight>
                  <a:srgbClr val="FFFFFF"/>
                </a:highlight>
                <a:latin typeface="Courier New"/>
                <a:ea typeface="Courier New"/>
                <a:cs typeface="Courier New"/>
                <a:sym typeface="Courier New"/>
              </a:rPr>
              <a:t>b_amp</a:t>
            </a:r>
            <a:r>
              <a:rPr lang="en" sz="1300" b="1">
                <a:solidFill>
                  <a:schemeClr val="dk1"/>
                </a:solidFill>
                <a:highlight>
                  <a:srgbClr val="FFFFFF"/>
                </a:highlight>
              </a:rPr>
              <a:t> (µV):</a:t>
            </a:r>
            <a:r>
              <a:rPr lang="en" sz="1300">
                <a:solidFill>
                  <a:schemeClr val="dk1"/>
                </a:solidFill>
                <a:highlight>
                  <a:srgbClr val="FFFFFF"/>
                </a:highlight>
              </a:rPr>
              <a:t>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Normal: Usually 90-120 µV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Abnormal: Reduced &lt; 70 µV </a:t>
            </a:r>
            <a:endParaRPr sz="1300">
              <a:solidFill>
                <a:schemeClr val="dk1"/>
              </a:solidFill>
              <a:highlight>
                <a:srgbClr val="FFFFFF"/>
              </a:highlight>
            </a:endParaRPr>
          </a:p>
          <a:p>
            <a:pPr marL="914400" lvl="0" indent="-304958" algn="l" rtl="0">
              <a:spcBef>
                <a:spcPts val="0"/>
              </a:spcBef>
              <a:spcAft>
                <a:spcPts val="0"/>
              </a:spcAft>
              <a:buClr>
                <a:schemeClr val="dk1"/>
              </a:buClr>
              <a:buSzPct val="100000"/>
              <a:buAutoNum type="arabicPeriod" startAt="5"/>
            </a:pPr>
            <a:r>
              <a:rPr lang="en" sz="1300" b="1">
                <a:solidFill>
                  <a:schemeClr val="dk1"/>
                </a:solidFill>
                <a:highlight>
                  <a:srgbClr val="FFFFFF"/>
                </a:highlight>
                <a:latin typeface="Courier New"/>
                <a:ea typeface="Courier New"/>
                <a:cs typeface="Courier New"/>
                <a:sym typeface="Courier New"/>
              </a:rPr>
              <a:t>OP_s_Amp</a:t>
            </a:r>
            <a:r>
              <a:rPr lang="en" sz="1300" b="1">
                <a:solidFill>
                  <a:schemeClr val="dk1"/>
                </a:solidFill>
                <a:highlight>
                  <a:srgbClr val="FFFFFF"/>
                </a:highlight>
              </a:rPr>
              <a:t> (µV):</a:t>
            </a:r>
            <a:r>
              <a:rPr lang="en" sz="1300">
                <a:solidFill>
                  <a:schemeClr val="dk1"/>
                </a:solidFill>
                <a:highlight>
                  <a:srgbClr val="FFFFFF"/>
                </a:highlight>
              </a:rPr>
              <a:t>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Normal: Typically 10-20 µV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Abnormal: Reduced &lt; 10 µV </a:t>
            </a:r>
            <a:endParaRPr sz="1300">
              <a:solidFill>
                <a:schemeClr val="dk1"/>
              </a:solidFill>
              <a:highlight>
                <a:srgbClr val="FFFFFF"/>
              </a:highlight>
            </a:endParaRPr>
          </a:p>
          <a:p>
            <a:pPr marL="914400" lvl="0" indent="-304958" algn="l" rtl="0">
              <a:spcBef>
                <a:spcPts val="0"/>
              </a:spcBef>
              <a:spcAft>
                <a:spcPts val="0"/>
              </a:spcAft>
              <a:buClr>
                <a:schemeClr val="dk1"/>
              </a:buClr>
              <a:buSzPct val="100000"/>
              <a:buAutoNum type="arabicPeriod" startAt="6"/>
            </a:pPr>
            <a:r>
              <a:rPr lang="en" sz="1300" b="1">
                <a:solidFill>
                  <a:schemeClr val="dk1"/>
                </a:solidFill>
                <a:highlight>
                  <a:srgbClr val="FFFFFF"/>
                </a:highlight>
                <a:latin typeface="Courier New"/>
                <a:ea typeface="Courier New"/>
                <a:cs typeface="Courier New"/>
                <a:sym typeface="Courier New"/>
              </a:rPr>
              <a:t>OP_s_Time</a:t>
            </a:r>
            <a:r>
              <a:rPr lang="en" sz="1300" b="1">
                <a:solidFill>
                  <a:schemeClr val="dk1"/>
                </a:solidFill>
                <a:highlight>
                  <a:srgbClr val="FFFFFF"/>
                </a:highlight>
              </a:rPr>
              <a:t> (ms):</a:t>
            </a:r>
            <a:r>
              <a:rPr lang="en" sz="1300">
                <a:solidFill>
                  <a:schemeClr val="dk1"/>
                </a:solidFill>
                <a:highlight>
                  <a:srgbClr val="FFFFFF"/>
                </a:highlight>
              </a:rPr>
              <a:t>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Normal: Around 14-20 ms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Abnormal: Prolonged &gt; 20 ms </a:t>
            </a:r>
            <a:endParaRPr sz="1300">
              <a:solidFill>
                <a:schemeClr val="dk1"/>
              </a:solidFill>
              <a:highlight>
                <a:srgbClr val="FFFFFF"/>
              </a:highlight>
            </a:endParaRPr>
          </a:p>
          <a:p>
            <a:pPr marL="914400" lvl="0" indent="-304958" algn="l" rtl="0">
              <a:spcBef>
                <a:spcPts val="0"/>
              </a:spcBef>
              <a:spcAft>
                <a:spcPts val="0"/>
              </a:spcAft>
              <a:buClr>
                <a:schemeClr val="dk1"/>
              </a:buClr>
              <a:buSzPct val="100000"/>
              <a:buAutoNum type="arabicPeriod" startAt="7"/>
            </a:pPr>
            <a:r>
              <a:rPr lang="en" sz="1300" b="1">
                <a:solidFill>
                  <a:schemeClr val="dk1"/>
                </a:solidFill>
                <a:highlight>
                  <a:srgbClr val="FFFFFF"/>
                </a:highlight>
                <a:latin typeface="Courier New"/>
                <a:ea typeface="Courier New"/>
                <a:cs typeface="Courier New"/>
                <a:sym typeface="Courier New"/>
              </a:rPr>
              <a:t>age</a:t>
            </a:r>
            <a:r>
              <a:rPr lang="en" sz="1300" b="1">
                <a:solidFill>
                  <a:schemeClr val="dk1"/>
                </a:solidFill>
                <a:highlight>
                  <a:srgbClr val="FFFFFF"/>
                </a:highlight>
              </a:rPr>
              <a:t> (years):</a:t>
            </a:r>
            <a:r>
              <a:rPr lang="en" sz="1300">
                <a:solidFill>
                  <a:schemeClr val="dk1"/>
                </a:solidFill>
                <a:highlight>
                  <a:srgbClr val="FFFFFF"/>
                </a:highlight>
              </a:rPr>
              <a:t>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Normal: No direct link with disorder purely based on age but generally assessments are more frequent in adults over 18.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Children and elderly may have different normal values due to developmental and aging factors. </a:t>
            </a:r>
            <a:endParaRPr sz="1300">
              <a:solidFill>
                <a:schemeClr val="dk1"/>
              </a:solidFill>
              <a:highlight>
                <a:srgbClr val="FFFFFF"/>
              </a:highlight>
            </a:endParaRPr>
          </a:p>
          <a:p>
            <a:pPr marL="914400" lvl="0" indent="-304958" algn="l" rtl="0">
              <a:spcBef>
                <a:spcPts val="0"/>
              </a:spcBef>
              <a:spcAft>
                <a:spcPts val="0"/>
              </a:spcAft>
              <a:buClr>
                <a:schemeClr val="dk1"/>
              </a:buClr>
              <a:buSzPct val="100000"/>
              <a:buAutoNum type="arabicPeriod" startAt="8"/>
            </a:pPr>
            <a:r>
              <a:rPr lang="en" sz="1300" b="1">
                <a:solidFill>
                  <a:schemeClr val="dk1"/>
                </a:solidFill>
                <a:highlight>
                  <a:srgbClr val="FFFFFF"/>
                </a:highlight>
                <a:latin typeface="Courier New"/>
                <a:ea typeface="Courier New"/>
                <a:cs typeface="Courier New"/>
                <a:sym typeface="Courier New"/>
              </a:rPr>
              <a:t>sex</a:t>
            </a:r>
            <a:r>
              <a:rPr lang="en" sz="1300" b="1">
                <a:solidFill>
                  <a:schemeClr val="dk1"/>
                </a:solidFill>
                <a:highlight>
                  <a:srgbClr val="FFFFFF"/>
                </a:highlight>
              </a:rPr>
              <a:t> (0 = Male, 1 = Female):</a:t>
            </a:r>
            <a:r>
              <a:rPr lang="en" sz="1300">
                <a:solidFill>
                  <a:schemeClr val="dk1"/>
                </a:solidFill>
                <a:highlight>
                  <a:srgbClr val="FFFFFF"/>
                </a:highlight>
              </a:rPr>
              <a:t> </a:t>
            </a:r>
            <a:endParaRPr sz="1300">
              <a:solidFill>
                <a:schemeClr val="dk1"/>
              </a:solidFill>
              <a:highlight>
                <a:srgbClr val="FFFFFF"/>
              </a:highlight>
            </a:endParaRPr>
          </a:p>
          <a:p>
            <a:pPr marL="1143000" lvl="0" indent="-304958" algn="l" rtl="0">
              <a:spcBef>
                <a:spcPts val="0"/>
              </a:spcBef>
              <a:spcAft>
                <a:spcPts val="0"/>
              </a:spcAft>
              <a:buClr>
                <a:schemeClr val="dk1"/>
              </a:buClr>
              <a:buSzPct val="100000"/>
              <a:buFont typeface="Arial"/>
              <a:buChar char="●"/>
            </a:pPr>
            <a:r>
              <a:rPr lang="en" sz="1300">
                <a:solidFill>
                  <a:schemeClr val="dk1"/>
                </a:solidFill>
                <a:highlight>
                  <a:srgbClr val="FFFFFF"/>
                </a:highlight>
              </a:rPr>
              <a:t>No direct implication of sex on normal ERG values, but some differences may exist in ERG responses between males and females. </a:t>
            </a:r>
            <a:endParaRPr sz="1300">
              <a:solidFill>
                <a:schemeClr val="dk1"/>
              </a:solidFill>
              <a:highlight>
                <a:srgbClr val="FFFFFF"/>
              </a:highlight>
            </a:endParaRPr>
          </a:p>
          <a:p>
            <a:pPr marL="0" lvl="0" indent="0" algn="l" rtl="0">
              <a:spcBef>
                <a:spcPts val="0"/>
              </a:spcBef>
              <a:spcAft>
                <a:spcPts val="12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2"/>
          <p:cNvSpPr txBox="1">
            <a:spLocks noGrp="1"/>
          </p:cNvSpPr>
          <p:nvPr>
            <p:ph type="title"/>
          </p:nvPr>
        </p:nvSpPr>
        <p:spPr>
          <a:xfrm>
            <a:off x="3158400" y="-112150"/>
            <a:ext cx="2827200" cy="4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u="sng">
                <a:highlight>
                  <a:srgbClr val="FFFFFF"/>
                </a:highlight>
              </a:rPr>
              <a:t>ERG Suicidal Risk conditions</a:t>
            </a:r>
            <a:endParaRPr sz="1400" u="sng"/>
          </a:p>
        </p:txBody>
      </p:sp>
      <p:sp>
        <p:nvSpPr>
          <p:cNvPr id="300" name="Google Shape;300;p52"/>
          <p:cNvSpPr txBox="1">
            <a:spLocks noGrp="1"/>
          </p:cNvSpPr>
          <p:nvPr>
            <p:ph type="body" idx="1"/>
          </p:nvPr>
        </p:nvSpPr>
        <p:spPr>
          <a:xfrm>
            <a:off x="311700" y="197625"/>
            <a:ext cx="8520600" cy="4911300"/>
          </a:xfrm>
          <a:prstGeom prst="rect">
            <a:avLst/>
          </a:prstGeom>
        </p:spPr>
        <p:txBody>
          <a:bodyPr spcFirstLastPara="1" wrap="square" lIns="91425" tIns="91425" rIns="91425" bIns="91425" anchor="t" anchorCtr="0">
            <a:normAutofit lnSpcReduction="10000"/>
          </a:bodyPr>
          <a:lstStyle/>
          <a:p>
            <a:pPr marL="0" lvl="0" indent="0" algn="l" rtl="0">
              <a:lnSpc>
                <a:spcPct val="130781"/>
              </a:lnSpc>
              <a:spcBef>
                <a:spcPts val="0"/>
              </a:spcBef>
              <a:spcAft>
                <a:spcPts val="0"/>
              </a:spcAft>
              <a:buNone/>
            </a:pPr>
            <a:r>
              <a:rPr lang="en" sz="1000">
                <a:solidFill>
                  <a:schemeClr val="dk1"/>
                </a:solidFill>
                <a:highlight>
                  <a:srgbClr val="FFFFFF"/>
                </a:highlight>
              </a:rPr>
              <a:t> Based on the research paper and additional sources, here are the conditions for High, Medium, and Low Risks of Suicidal Behaviour for the input features:</a:t>
            </a:r>
            <a:endParaRPr sz="1000">
              <a:solidFill>
                <a:schemeClr val="dk1"/>
              </a:solidFill>
              <a:highlight>
                <a:srgbClr val="FFFFFF"/>
              </a:highlight>
            </a:endParaRPr>
          </a:p>
          <a:p>
            <a:pPr marL="0" lvl="0" indent="0" algn="l" rtl="0">
              <a:lnSpc>
                <a:spcPct val="130781"/>
              </a:lnSpc>
              <a:spcBef>
                <a:spcPts val="0"/>
              </a:spcBef>
              <a:spcAft>
                <a:spcPts val="0"/>
              </a:spcAft>
              <a:buNone/>
            </a:pPr>
            <a:br>
              <a:rPr lang="en" sz="1000">
                <a:solidFill>
                  <a:schemeClr val="dk1"/>
                </a:solidFill>
                <a:highlight>
                  <a:srgbClr val="FFFFFF"/>
                </a:highlight>
              </a:rPr>
            </a:br>
            <a:r>
              <a:rPr lang="en" sz="1000" b="1">
                <a:solidFill>
                  <a:srgbClr val="0F4761"/>
                </a:solidFill>
                <a:highlight>
                  <a:srgbClr val="FFFFFF"/>
                </a:highlight>
              </a:rPr>
              <a:t>High Risk</a:t>
            </a:r>
            <a:r>
              <a:rPr lang="en" sz="1000">
                <a:solidFill>
                  <a:srgbClr val="0F4761"/>
                </a:solidFill>
                <a:highlight>
                  <a:srgbClr val="FFFFFF"/>
                </a:highlight>
              </a:rPr>
              <a:t> </a:t>
            </a:r>
            <a:endParaRPr sz="1000">
              <a:solidFill>
                <a:srgbClr val="0F476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a_time</a:t>
            </a:r>
            <a:r>
              <a:rPr lang="en" sz="1000">
                <a:solidFill>
                  <a:schemeClr val="dk1"/>
                </a:solidFill>
                <a:highlight>
                  <a:srgbClr val="FFFFFF"/>
                </a:highlight>
              </a:rPr>
              <a:t>: Significantly lower than normal.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a_amp</a:t>
            </a:r>
            <a:r>
              <a:rPr lang="en" sz="1000">
                <a:solidFill>
                  <a:schemeClr val="dk1"/>
                </a:solidFill>
                <a:highlight>
                  <a:srgbClr val="FFFFFF"/>
                </a:highlight>
              </a:rPr>
              <a:t>: Normal amplitude.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b_time</a:t>
            </a:r>
            <a:r>
              <a:rPr lang="en" sz="1000">
                <a:solidFill>
                  <a:schemeClr val="dk1"/>
                </a:solidFill>
                <a:highlight>
                  <a:srgbClr val="FFFFFF"/>
                </a:highlight>
              </a:rPr>
              <a:t>: Increased implicit time and latency.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b_amp</a:t>
            </a:r>
            <a:r>
              <a:rPr lang="en" sz="1000">
                <a:solidFill>
                  <a:schemeClr val="dk1"/>
                </a:solidFill>
                <a:highlight>
                  <a:srgbClr val="FFFFFF"/>
                </a:highlight>
              </a:rPr>
              <a:t>: Reduced amplitude.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OP_s_Amp</a:t>
            </a:r>
            <a:r>
              <a:rPr lang="en" sz="1000">
                <a:solidFill>
                  <a:schemeClr val="dk1"/>
                </a:solidFill>
                <a:highlight>
                  <a:srgbClr val="FFFFFF"/>
                </a:highlight>
              </a:rPr>
              <a:t>: Decreased or completely extinguished.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OP_s_Time</a:t>
            </a:r>
            <a:r>
              <a:rPr lang="en" sz="1000">
                <a:solidFill>
                  <a:schemeClr val="dk1"/>
                </a:solidFill>
                <a:highlight>
                  <a:srgbClr val="FFFFFF"/>
                </a:highlight>
              </a:rPr>
              <a:t>: Increased implicit time. </a:t>
            </a:r>
            <a:endParaRPr sz="1000">
              <a:solidFill>
                <a:schemeClr val="dk1"/>
              </a:solidFill>
              <a:highlight>
                <a:srgbClr val="FFFFFF"/>
              </a:highlight>
            </a:endParaRPr>
          </a:p>
          <a:p>
            <a:pPr marL="0" lvl="0" indent="0" algn="l" rtl="0">
              <a:spcBef>
                <a:spcPts val="0"/>
              </a:spcBef>
              <a:spcAft>
                <a:spcPts val="0"/>
              </a:spcAft>
              <a:buNone/>
            </a:pPr>
            <a:r>
              <a:rPr lang="en" sz="1000" b="1">
                <a:solidFill>
                  <a:srgbClr val="0F4761"/>
                </a:solidFill>
                <a:highlight>
                  <a:srgbClr val="FFFFFF"/>
                </a:highlight>
              </a:rPr>
              <a:t>Medium Risk</a:t>
            </a:r>
            <a:r>
              <a:rPr lang="en" sz="1000">
                <a:solidFill>
                  <a:srgbClr val="0F4761"/>
                </a:solidFill>
                <a:highlight>
                  <a:srgbClr val="FFFFFF"/>
                </a:highlight>
              </a:rPr>
              <a:t> </a:t>
            </a:r>
            <a:endParaRPr sz="1000">
              <a:solidFill>
                <a:srgbClr val="0F476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a_time</a:t>
            </a:r>
            <a:r>
              <a:rPr lang="en" sz="1000">
                <a:solidFill>
                  <a:schemeClr val="dk1"/>
                </a:solidFill>
                <a:highlight>
                  <a:srgbClr val="FFFFFF"/>
                </a:highlight>
              </a:rPr>
              <a:t>: Slightly lower than normal.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a_amp</a:t>
            </a:r>
            <a:r>
              <a:rPr lang="en" sz="1000">
                <a:solidFill>
                  <a:schemeClr val="dk1"/>
                </a:solidFill>
                <a:highlight>
                  <a:srgbClr val="FFFFFF"/>
                </a:highlight>
              </a:rPr>
              <a:t>: Normal amplitude.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b_time</a:t>
            </a:r>
            <a:r>
              <a:rPr lang="en" sz="1000">
                <a:solidFill>
                  <a:schemeClr val="dk1"/>
                </a:solidFill>
                <a:highlight>
                  <a:srgbClr val="FFFFFF"/>
                </a:highlight>
              </a:rPr>
              <a:t>: Slightly increased implicit time and latency.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b_amp</a:t>
            </a:r>
            <a:r>
              <a:rPr lang="en" sz="1000">
                <a:solidFill>
                  <a:schemeClr val="dk1"/>
                </a:solidFill>
                <a:highlight>
                  <a:srgbClr val="FFFFFF"/>
                </a:highlight>
              </a:rPr>
              <a:t>: Slightly reduced amplitude.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OP_s_Amp</a:t>
            </a:r>
            <a:r>
              <a:rPr lang="en" sz="1000">
                <a:solidFill>
                  <a:schemeClr val="dk1"/>
                </a:solidFill>
                <a:highlight>
                  <a:srgbClr val="FFFFFF"/>
                </a:highlight>
              </a:rPr>
              <a:t>: Decreased but not extinguished.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OP_s_Time</a:t>
            </a:r>
            <a:r>
              <a:rPr lang="en" sz="1000">
                <a:solidFill>
                  <a:schemeClr val="dk1"/>
                </a:solidFill>
                <a:highlight>
                  <a:srgbClr val="FFFFFF"/>
                </a:highlight>
              </a:rPr>
              <a:t>: Slightly increased implicit time. </a:t>
            </a:r>
            <a:endParaRPr sz="1000">
              <a:solidFill>
                <a:schemeClr val="dk1"/>
              </a:solidFill>
              <a:highlight>
                <a:srgbClr val="FFFFFF"/>
              </a:highlight>
            </a:endParaRPr>
          </a:p>
          <a:p>
            <a:pPr marL="0" lvl="0" indent="0" algn="l" rtl="0">
              <a:spcBef>
                <a:spcPts val="0"/>
              </a:spcBef>
              <a:spcAft>
                <a:spcPts val="0"/>
              </a:spcAft>
              <a:buNone/>
            </a:pPr>
            <a:r>
              <a:rPr lang="en" sz="1000" b="1">
                <a:solidFill>
                  <a:srgbClr val="0F4761"/>
                </a:solidFill>
                <a:highlight>
                  <a:srgbClr val="FFFFFF"/>
                </a:highlight>
              </a:rPr>
              <a:t>Low Risk</a:t>
            </a:r>
            <a:r>
              <a:rPr lang="en" sz="1000">
                <a:solidFill>
                  <a:srgbClr val="0F4761"/>
                </a:solidFill>
                <a:highlight>
                  <a:srgbClr val="FFFFFF"/>
                </a:highlight>
              </a:rPr>
              <a:t> </a:t>
            </a:r>
            <a:endParaRPr sz="1000">
              <a:solidFill>
                <a:srgbClr val="0F476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a_time</a:t>
            </a:r>
            <a:r>
              <a:rPr lang="en" sz="1000">
                <a:solidFill>
                  <a:schemeClr val="dk1"/>
                </a:solidFill>
                <a:highlight>
                  <a:srgbClr val="FFFFFF"/>
                </a:highlight>
              </a:rPr>
              <a:t>: Normal.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a_amp</a:t>
            </a:r>
            <a:r>
              <a:rPr lang="en" sz="1000">
                <a:solidFill>
                  <a:schemeClr val="dk1"/>
                </a:solidFill>
                <a:highlight>
                  <a:srgbClr val="FFFFFF"/>
                </a:highlight>
              </a:rPr>
              <a:t>: Normal amplitude.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b_time</a:t>
            </a:r>
            <a:r>
              <a:rPr lang="en" sz="1000">
                <a:solidFill>
                  <a:schemeClr val="dk1"/>
                </a:solidFill>
                <a:highlight>
                  <a:srgbClr val="FFFFFF"/>
                </a:highlight>
              </a:rPr>
              <a:t>: Normal implicit time and latency.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b_amp</a:t>
            </a:r>
            <a:r>
              <a:rPr lang="en" sz="1000">
                <a:solidFill>
                  <a:schemeClr val="dk1"/>
                </a:solidFill>
                <a:highlight>
                  <a:srgbClr val="FFFFFF"/>
                </a:highlight>
              </a:rPr>
              <a:t>: Normal amplitude.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OP_s_Amp</a:t>
            </a:r>
            <a:r>
              <a:rPr lang="en" sz="1000">
                <a:solidFill>
                  <a:schemeClr val="dk1"/>
                </a:solidFill>
                <a:highlight>
                  <a:srgbClr val="FFFFFF"/>
                </a:highlight>
              </a:rPr>
              <a:t>: Normal. </a:t>
            </a:r>
            <a:endParaRPr sz="1000">
              <a:solidFill>
                <a:schemeClr val="dk1"/>
              </a:solidFill>
              <a:highlight>
                <a:srgbClr val="FFFFFF"/>
              </a:highlight>
            </a:endParaRPr>
          </a:p>
          <a:p>
            <a:pPr marL="685800" lvl="0" indent="-292100" algn="l" rtl="0">
              <a:spcBef>
                <a:spcPts val="0"/>
              </a:spcBef>
              <a:spcAft>
                <a:spcPts val="0"/>
              </a:spcAft>
              <a:buClr>
                <a:schemeClr val="dk1"/>
              </a:buClr>
              <a:buSzPts val="1000"/>
              <a:buFont typeface="Arial"/>
              <a:buChar char="●"/>
            </a:pPr>
            <a:r>
              <a:rPr lang="en" sz="1000" b="1">
                <a:solidFill>
                  <a:schemeClr val="dk1"/>
                </a:solidFill>
                <a:highlight>
                  <a:srgbClr val="FFFFFF"/>
                </a:highlight>
              </a:rPr>
              <a:t>OP_s_Time</a:t>
            </a:r>
            <a:r>
              <a:rPr lang="en" sz="1000">
                <a:solidFill>
                  <a:schemeClr val="dk1"/>
                </a:solidFill>
                <a:highlight>
                  <a:srgbClr val="FFFFFF"/>
                </a:highlight>
              </a:rPr>
              <a:t>: Normal implicit time. </a:t>
            </a:r>
            <a:endParaRPr sz="1000">
              <a:solidFill>
                <a:schemeClr val="dk1"/>
              </a:solidFill>
              <a:highlight>
                <a:srgbClr val="FFFFFF"/>
              </a:highlight>
            </a:endParaRPr>
          </a:p>
          <a:p>
            <a:pPr marL="0" lvl="0" indent="0" algn="l" rtl="0">
              <a:lnSpc>
                <a:spcPct val="130781"/>
              </a:lnSpc>
              <a:spcBef>
                <a:spcPts val="0"/>
              </a:spcBef>
              <a:spcAft>
                <a:spcPts val="0"/>
              </a:spcAft>
              <a:buNone/>
            </a:pPr>
            <a:endParaRPr sz="1200">
              <a:solidFill>
                <a:schemeClr val="dk1"/>
              </a:solidFill>
              <a:highlight>
                <a:srgbClr val="FFFFFF"/>
              </a:highlight>
            </a:endParaRPr>
          </a:p>
          <a:p>
            <a:pPr marL="0" lvl="0" indent="0" algn="l" rtl="0">
              <a:lnSpc>
                <a:spcPct val="130781"/>
              </a:lnSpc>
              <a:spcBef>
                <a:spcPts val="0"/>
              </a:spcBef>
              <a:spcAft>
                <a:spcPts val="0"/>
              </a:spcAft>
              <a:buNone/>
            </a:pPr>
            <a:r>
              <a:rPr lang="en" sz="1000">
                <a:solidFill>
                  <a:schemeClr val="dk1"/>
                </a:solidFill>
                <a:highlight>
                  <a:srgbClr val="FFFFFF"/>
                </a:highlight>
              </a:rPr>
              <a:t>These conditions are derived from the findings that individuals with suicidal behaviors often exhibit specific changes in their electroretinography (ERG) readings, such as reduced b-wave amplitude and increased implicit time </a:t>
            </a:r>
            <a:endParaRPr sz="1000">
              <a:solidFill>
                <a:schemeClr val="dk1"/>
              </a:solidFill>
              <a:highlight>
                <a:srgbClr val="FFFFFF"/>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3"/>
          <p:cNvSpPr txBox="1">
            <a:spLocks noGrp="1"/>
          </p:cNvSpPr>
          <p:nvPr>
            <p:ph type="body" idx="1"/>
          </p:nvPr>
        </p:nvSpPr>
        <p:spPr>
          <a:xfrm>
            <a:off x="311700" y="1040300"/>
            <a:ext cx="8520600" cy="340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Classification Algorithms:</a:t>
            </a:r>
            <a:endParaRPr>
              <a:solidFill>
                <a:schemeClr val="dk1"/>
              </a:solidFill>
            </a:endParaRPr>
          </a:p>
          <a:p>
            <a:pPr marL="457200" lvl="0" indent="-342900" algn="l" rtl="0">
              <a:spcBef>
                <a:spcPts val="1200"/>
              </a:spcBef>
              <a:spcAft>
                <a:spcPts val="0"/>
              </a:spcAft>
              <a:buClr>
                <a:schemeClr val="dk1"/>
              </a:buClr>
              <a:buSzPts val="1800"/>
              <a:buChar char="●"/>
            </a:pPr>
            <a:r>
              <a:rPr lang="en" b="1">
                <a:solidFill>
                  <a:schemeClr val="dk1"/>
                </a:solidFill>
              </a:rPr>
              <a:t>Random Forest Classifier</a:t>
            </a:r>
            <a:r>
              <a:rPr lang="en">
                <a:solidFill>
                  <a:schemeClr val="dk1"/>
                </a:solidFill>
              </a:rPr>
              <a:t> with target column</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Logistic Regression</a:t>
            </a:r>
            <a:r>
              <a:rPr lang="en">
                <a:solidFill>
                  <a:schemeClr val="dk1"/>
                </a:solidFill>
              </a:rPr>
              <a:t> with target column</a:t>
            </a:r>
            <a:endParaRPr>
              <a:solidFill>
                <a:schemeClr val="dk1"/>
              </a:solidFill>
            </a:endParaRPr>
          </a:p>
          <a:p>
            <a:pPr marL="0" lvl="0" indent="0" algn="l" rtl="0">
              <a:spcBef>
                <a:spcPts val="1200"/>
              </a:spcBef>
              <a:spcAft>
                <a:spcPts val="0"/>
              </a:spcAft>
              <a:buNone/>
            </a:pPr>
            <a:r>
              <a:rPr lang="en">
                <a:solidFill>
                  <a:schemeClr val="dk1"/>
                </a:solidFill>
              </a:rPr>
              <a:t>Clustering Algorithms:</a:t>
            </a:r>
            <a:endParaRPr>
              <a:solidFill>
                <a:schemeClr val="dk1"/>
              </a:solidFill>
            </a:endParaRPr>
          </a:p>
          <a:p>
            <a:pPr marL="457200" lvl="0" indent="-342900" algn="l" rtl="0">
              <a:spcBef>
                <a:spcPts val="1200"/>
              </a:spcBef>
              <a:spcAft>
                <a:spcPts val="0"/>
              </a:spcAft>
              <a:buClr>
                <a:schemeClr val="dk1"/>
              </a:buClr>
              <a:buSzPts val="1800"/>
              <a:buChar char="●"/>
            </a:pPr>
            <a:r>
              <a:rPr lang="en" b="1">
                <a:solidFill>
                  <a:schemeClr val="dk1"/>
                </a:solidFill>
              </a:rPr>
              <a:t>K-Means</a:t>
            </a:r>
            <a:r>
              <a:rPr lang="en">
                <a:solidFill>
                  <a:schemeClr val="dk1"/>
                </a:solidFill>
              </a:rPr>
              <a:t> (accuracy=0.65) without target column</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DBSCAN</a:t>
            </a:r>
            <a:r>
              <a:rPr lang="en">
                <a:solidFill>
                  <a:schemeClr val="dk1"/>
                </a:solidFill>
              </a:rPr>
              <a:t> (accuracy=0.81) without target column</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Agglomerative</a:t>
            </a:r>
            <a:r>
              <a:rPr lang="en">
                <a:solidFill>
                  <a:schemeClr val="dk1"/>
                </a:solidFill>
              </a:rPr>
              <a:t> (Hierarchical) without target column</a:t>
            </a:r>
            <a:endParaRPr>
              <a:solidFill>
                <a:schemeClr val="dk1"/>
              </a:solidFill>
            </a:endParaRPr>
          </a:p>
          <a:p>
            <a:pPr marL="0" lvl="0" indent="0" algn="l" rtl="0">
              <a:spcBef>
                <a:spcPts val="1200"/>
              </a:spcBef>
              <a:spcAft>
                <a:spcPts val="1200"/>
              </a:spcAft>
              <a:buNone/>
            </a:pPr>
            <a:endParaRPr/>
          </a:p>
        </p:txBody>
      </p:sp>
      <p:sp>
        <p:nvSpPr>
          <p:cNvPr id="306" name="Google Shape;306;p53"/>
          <p:cNvSpPr txBox="1"/>
          <p:nvPr/>
        </p:nvSpPr>
        <p:spPr>
          <a:xfrm>
            <a:off x="0" y="0"/>
            <a:ext cx="91440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rPr>
              <a:t>Proposed System(Phase 1.3) </a:t>
            </a:r>
            <a:r>
              <a:rPr lang="en" sz="2200">
                <a:solidFill>
                  <a:schemeClr val="dk1"/>
                </a:solidFill>
              </a:rPr>
              <a:t>- Applying various Machine Learning algorithms on the Modified Dataset</a:t>
            </a:r>
            <a:endParaRPr sz="2200">
              <a:solidFill>
                <a:schemeClr val="dk1"/>
              </a:solidFill>
            </a:endParaRPr>
          </a:p>
          <a:p>
            <a:pPr marL="0" lvl="0" indent="0" algn="l" rtl="0">
              <a:spcBef>
                <a:spcPts val="0"/>
              </a:spcBef>
              <a:spcAft>
                <a:spcPts val="0"/>
              </a:spcAft>
              <a:buNone/>
            </a:pPr>
            <a:endParaRPr sz="22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4"/>
          <p:cNvSpPr txBox="1">
            <a:spLocks noGrp="1"/>
          </p:cNvSpPr>
          <p:nvPr>
            <p:ph type="title"/>
          </p:nvPr>
        </p:nvSpPr>
        <p:spPr>
          <a:xfrm>
            <a:off x="311700" y="0"/>
            <a:ext cx="8520600" cy="8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20"/>
              <a:t>Using Random Forest and Logistic Regression the model was trained and tested:</a:t>
            </a:r>
            <a:endParaRPr sz="1820"/>
          </a:p>
        </p:txBody>
      </p:sp>
      <p:pic>
        <p:nvPicPr>
          <p:cNvPr id="312" name="Google Shape;312;p54"/>
          <p:cNvPicPr preferRelativeResize="0"/>
          <p:nvPr/>
        </p:nvPicPr>
        <p:blipFill>
          <a:blip r:embed="rId3">
            <a:alphaModFix/>
          </a:blip>
          <a:stretch>
            <a:fillRect/>
          </a:stretch>
        </p:blipFill>
        <p:spPr>
          <a:xfrm>
            <a:off x="456375" y="472700"/>
            <a:ext cx="8231249" cy="4636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5"/>
          <p:cNvSpPr txBox="1">
            <a:spLocks noGrp="1"/>
          </p:cNvSpPr>
          <p:nvPr>
            <p:ph type="title"/>
          </p:nvPr>
        </p:nvSpPr>
        <p:spPr>
          <a:xfrm>
            <a:off x="2948100" y="0"/>
            <a:ext cx="3247800" cy="526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K-Means Clustering </a:t>
            </a:r>
            <a:endParaRPr/>
          </a:p>
        </p:txBody>
      </p:sp>
      <p:pic>
        <p:nvPicPr>
          <p:cNvPr id="318" name="Google Shape;318;p55"/>
          <p:cNvPicPr preferRelativeResize="0"/>
          <p:nvPr/>
        </p:nvPicPr>
        <p:blipFill>
          <a:blip r:embed="rId3">
            <a:alphaModFix/>
          </a:blip>
          <a:stretch>
            <a:fillRect/>
          </a:stretch>
        </p:blipFill>
        <p:spPr>
          <a:xfrm>
            <a:off x="311700" y="526200"/>
            <a:ext cx="8520601" cy="4617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6"/>
          <p:cNvSpPr txBox="1">
            <a:spLocks noGrp="1"/>
          </p:cNvSpPr>
          <p:nvPr>
            <p:ph type="title"/>
          </p:nvPr>
        </p:nvSpPr>
        <p:spPr>
          <a:xfrm>
            <a:off x="2959950" y="0"/>
            <a:ext cx="3224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DBSCAN Clustering</a:t>
            </a:r>
            <a:endParaRPr/>
          </a:p>
        </p:txBody>
      </p:sp>
      <p:pic>
        <p:nvPicPr>
          <p:cNvPr id="324" name="Google Shape;324;p56"/>
          <p:cNvPicPr preferRelativeResize="0"/>
          <p:nvPr/>
        </p:nvPicPr>
        <p:blipFill>
          <a:blip r:embed="rId3">
            <a:alphaModFix/>
          </a:blip>
          <a:stretch>
            <a:fillRect/>
          </a:stretch>
        </p:blipFill>
        <p:spPr>
          <a:xfrm>
            <a:off x="353850" y="466150"/>
            <a:ext cx="8436301" cy="46773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7"/>
          <p:cNvSpPr txBox="1">
            <a:spLocks noGrp="1"/>
          </p:cNvSpPr>
          <p:nvPr>
            <p:ph type="title"/>
          </p:nvPr>
        </p:nvSpPr>
        <p:spPr>
          <a:xfrm>
            <a:off x="1690050" y="-64100"/>
            <a:ext cx="5763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Agglomerative Clustering (Hierarchical)</a:t>
            </a:r>
            <a:endParaRPr/>
          </a:p>
        </p:txBody>
      </p:sp>
      <p:pic>
        <p:nvPicPr>
          <p:cNvPr id="330" name="Google Shape;330;p57"/>
          <p:cNvPicPr preferRelativeResize="0"/>
          <p:nvPr/>
        </p:nvPicPr>
        <p:blipFill>
          <a:blip r:embed="rId3">
            <a:alphaModFix/>
          </a:blip>
          <a:stretch>
            <a:fillRect/>
          </a:stretch>
        </p:blipFill>
        <p:spPr>
          <a:xfrm>
            <a:off x="0" y="508600"/>
            <a:ext cx="5605287" cy="4520076"/>
          </a:xfrm>
          <a:prstGeom prst="rect">
            <a:avLst/>
          </a:prstGeom>
          <a:noFill/>
          <a:ln>
            <a:noFill/>
          </a:ln>
        </p:spPr>
      </p:pic>
      <p:pic>
        <p:nvPicPr>
          <p:cNvPr id="331" name="Google Shape;331;p57"/>
          <p:cNvPicPr preferRelativeResize="0"/>
          <p:nvPr/>
        </p:nvPicPr>
        <p:blipFill>
          <a:blip r:embed="rId4">
            <a:alphaModFix/>
          </a:blip>
          <a:stretch>
            <a:fillRect/>
          </a:stretch>
        </p:blipFill>
        <p:spPr>
          <a:xfrm>
            <a:off x="5637325" y="652825"/>
            <a:ext cx="3372750" cy="3554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8"/>
          <p:cNvSpPr txBox="1">
            <a:spLocks noGrp="1"/>
          </p:cNvSpPr>
          <p:nvPr>
            <p:ph type="title"/>
          </p:nvPr>
        </p:nvSpPr>
        <p:spPr>
          <a:xfrm>
            <a:off x="345900" y="48075"/>
            <a:ext cx="8452200" cy="8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2200" b="1"/>
              <a:t>Proposed System(Phase 1.4) - </a:t>
            </a:r>
            <a:r>
              <a:rPr lang="en" sz="2200"/>
              <a:t>Applying Deep-Learning Algorithm for achieving higher level of accuracy</a:t>
            </a:r>
            <a:endParaRPr sz="2200"/>
          </a:p>
        </p:txBody>
      </p:sp>
      <p:sp>
        <p:nvSpPr>
          <p:cNvPr id="337" name="Google Shape;337;p58"/>
          <p:cNvSpPr txBox="1">
            <a:spLocks noGrp="1"/>
          </p:cNvSpPr>
          <p:nvPr>
            <p:ph type="body" idx="1"/>
          </p:nvPr>
        </p:nvSpPr>
        <p:spPr>
          <a:xfrm>
            <a:off x="311700" y="957100"/>
            <a:ext cx="8520600" cy="412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00">
                <a:solidFill>
                  <a:schemeClr val="dk1"/>
                </a:solidFill>
              </a:rPr>
              <a:t>The code uses a </a:t>
            </a:r>
            <a:r>
              <a:rPr lang="en" sz="1100" b="1">
                <a:solidFill>
                  <a:schemeClr val="dk1"/>
                </a:solidFill>
              </a:rPr>
              <a:t>feedforward neural network</a:t>
            </a:r>
            <a:r>
              <a:rPr lang="en" sz="1100">
                <a:solidFill>
                  <a:schemeClr val="dk1"/>
                </a:solidFill>
              </a:rPr>
              <a:t>, which is a type of </a:t>
            </a:r>
            <a:r>
              <a:rPr lang="en" sz="1100" b="1">
                <a:solidFill>
                  <a:schemeClr val="dk1"/>
                </a:solidFill>
              </a:rPr>
              <a:t>Deep Neural Network (DNN)</a:t>
            </a:r>
            <a:r>
              <a:rPr lang="en" sz="1100">
                <a:solidFill>
                  <a:schemeClr val="dk1"/>
                </a:solidFill>
              </a:rPr>
              <a:t>. This model is built using Keras' </a:t>
            </a:r>
            <a:r>
              <a:rPr lang="en" sz="1100">
                <a:solidFill>
                  <a:srgbClr val="188038"/>
                </a:solidFill>
                <a:latin typeface="Roboto Mono"/>
                <a:ea typeface="Roboto Mono"/>
                <a:cs typeface="Roboto Mono"/>
                <a:sym typeface="Roboto Mono"/>
              </a:rPr>
              <a:t>Sequential</a:t>
            </a:r>
            <a:r>
              <a:rPr lang="en" sz="1100">
                <a:solidFill>
                  <a:schemeClr val="dk1"/>
                </a:solidFill>
              </a:rPr>
              <a:t> API and contains multiple layers of neurons organized in a simple sequence. Here's a breakdown of the architecture and deep learning algorithm used:</a:t>
            </a:r>
            <a:endParaRPr sz="1100">
              <a:solidFill>
                <a:schemeClr val="dk1"/>
              </a:solidFill>
            </a:endParaRPr>
          </a:p>
          <a:p>
            <a:pPr marL="0" lvl="0" indent="0" algn="l" rtl="0">
              <a:spcBef>
                <a:spcPts val="1400"/>
              </a:spcBef>
              <a:spcAft>
                <a:spcPts val="0"/>
              </a:spcAft>
              <a:buClr>
                <a:schemeClr val="dk1"/>
              </a:buClr>
              <a:buSzPts val="1100"/>
              <a:buFont typeface="Arial"/>
              <a:buNone/>
            </a:pPr>
            <a:r>
              <a:rPr lang="en" sz="1300" b="1">
                <a:solidFill>
                  <a:schemeClr val="dk1"/>
                </a:solidFill>
              </a:rPr>
              <a:t>Deep Learning Algorithm: Feedforward Neural Network (DNN)</a:t>
            </a:r>
            <a:endParaRPr sz="1300" b="1">
              <a:solidFill>
                <a:schemeClr val="dk1"/>
              </a:solidFill>
            </a:endParaRPr>
          </a:p>
          <a:p>
            <a:pPr marL="457200" lvl="0" indent="-298450" algn="l" rtl="0">
              <a:spcBef>
                <a:spcPts val="1200"/>
              </a:spcBef>
              <a:spcAft>
                <a:spcPts val="0"/>
              </a:spcAft>
              <a:buClr>
                <a:schemeClr val="dk1"/>
              </a:buClr>
              <a:buSzPts val="1100"/>
              <a:buChar char="●"/>
            </a:pPr>
            <a:r>
              <a:rPr lang="en" sz="1100" b="1">
                <a:solidFill>
                  <a:schemeClr val="dk1"/>
                </a:solidFill>
              </a:rPr>
              <a:t>Model Structure</a:t>
            </a:r>
            <a:r>
              <a:rPr lang="en" sz="1100">
                <a:solidFill>
                  <a:schemeClr val="dk1"/>
                </a:solidFill>
              </a:rPr>
              <a:t>: This is a fully connected, feedforward neural network. Each neuron in a layer is connected to every neuron in the following layer. Information flows forward from the input layer, through hidden layers, to the output layer without any cycles or backward connections.</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Architecture</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b="1">
                <a:solidFill>
                  <a:schemeClr val="dk1"/>
                </a:solidFill>
              </a:rPr>
              <a:t>Input Layer</a:t>
            </a:r>
            <a:r>
              <a:rPr lang="en" sz="1100">
                <a:solidFill>
                  <a:schemeClr val="dk1"/>
                </a:solidFill>
              </a:rPr>
              <a:t>: The input layer has 8 features (</a:t>
            </a:r>
            <a:r>
              <a:rPr lang="en" sz="1100">
                <a:solidFill>
                  <a:srgbClr val="188038"/>
                </a:solidFill>
                <a:latin typeface="Roboto Mono"/>
                <a:ea typeface="Roboto Mono"/>
                <a:cs typeface="Roboto Mono"/>
                <a:sym typeface="Roboto Mono"/>
              </a:rPr>
              <a:t>Age</a:t>
            </a:r>
            <a:r>
              <a:rPr lang="en" sz="1100">
                <a:solidFill>
                  <a:schemeClr val="dk1"/>
                </a:solidFill>
              </a:rPr>
              <a:t>, </a:t>
            </a:r>
            <a:r>
              <a:rPr lang="en" sz="1100">
                <a:solidFill>
                  <a:srgbClr val="188038"/>
                </a:solidFill>
                <a:latin typeface="Roboto Mono"/>
                <a:ea typeface="Roboto Mono"/>
                <a:cs typeface="Roboto Mono"/>
                <a:sym typeface="Roboto Mono"/>
              </a:rPr>
              <a:t>Sex</a:t>
            </a:r>
            <a:r>
              <a:rPr lang="en" sz="1100">
                <a:solidFill>
                  <a:schemeClr val="dk1"/>
                </a:solidFill>
              </a:rPr>
              <a:t>, </a:t>
            </a:r>
            <a:r>
              <a:rPr lang="en" sz="1100">
                <a:solidFill>
                  <a:srgbClr val="188038"/>
                </a:solidFill>
                <a:latin typeface="Roboto Mono"/>
                <a:ea typeface="Roboto Mono"/>
                <a:cs typeface="Roboto Mono"/>
                <a:sym typeface="Roboto Mono"/>
              </a:rPr>
              <a:t>a_time</a:t>
            </a:r>
            <a:r>
              <a:rPr lang="en" sz="1100">
                <a:solidFill>
                  <a:schemeClr val="dk1"/>
                </a:solidFill>
              </a:rPr>
              <a:t>, </a:t>
            </a:r>
            <a:r>
              <a:rPr lang="en" sz="1100">
                <a:solidFill>
                  <a:srgbClr val="188038"/>
                </a:solidFill>
                <a:latin typeface="Roboto Mono"/>
                <a:ea typeface="Roboto Mono"/>
                <a:cs typeface="Roboto Mono"/>
                <a:sym typeface="Roboto Mono"/>
              </a:rPr>
              <a:t>a_amp</a:t>
            </a:r>
            <a:r>
              <a:rPr lang="en" sz="1100">
                <a:solidFill>
                  <a:schemeClr val="dk1"/>
                </a:solidFill>
              </a:rPr>
              <a:t>, </a:t>
            </a:r>
            <a:r>
              <a:rPr lang="en" sz="1100">
                <a:solidFill>
                  <a:srgbClr val="188038"/>
                </a:solidFill>
                <a:latin typeface="Roboto Mono"/>
                <a:ea typeface="Roboto Mono"/>
                <a:cs typeface="Roboto Mono"/>
                <a:sym typeface="Roboto Mono"/>
              </a:rPr>
              <a:t>b_time</a:t>
            </a:r>
            <a:r>
              <a:rPr lang="en" sz="1100">
                <a:solidFill>
                  <a:schemeClr val="dk1"/>
                </a:solidFill>
              </a:rPr>
              <a:t>, </a:t>
            </a:r>
            <a:r>
              <a:rPr lang="en" sz="1100">
                <a:solidFill>
                  <a:srgbClr val="188038"/>
                </a:solidFill>
                <a:latin typeface="Roboto Mono"/>
                <a:ea typeface="Roboto Mono"/>
                <a:cs typeface="Roboto Mono"/>
                <a:sym typeface="Roboto Mono"/>
              </a:rPr>
              <a:t>b_amp</a:t>
            </a:r>
            <a:r>
              <a:rPr lang="en" sz="1100">
                <a:solidFill>
                  <a:schemeClr val="dk1"/>
                </a:solidFill>
              </a:rPr>
              <a:t>, </a:t>
            </a:r>
            <a:r>
              <a:rPr lang="en" sz="1100">
                <a:solidFill>
                  <a:srgbClr val="188038"/>
                </a:solidFill>
                <a:latin typeface="Roboto Mono"/>
                <a:ea typeface="Roboto Mono"/>
                <a:cs typeface="Roboto Mono"/>
                <a:sym typeface="Roboto Mono"/>
              </a:rPr>
              <a:t>OP_s_Amp</a:t>
            </a:r>
            <a:r>
              <a:rPr lang="en" sz="1100">
                <a:solidFill>
                  <a:schemeClr val="dk1"/>
                </a:solidFill>
              </a:rPr>
              <a:t>, and </a:t>
            </a:r>
            <a:r>
              <a:rPr lang="en" sz="1100">
                <a:solidFill>
                  <a:srgbClr val="188038"/>
                </a:solidFill>
                <a:latin typeface="Roboto Mono"/>
                <a:ea typeface="Roboto Mono"/>
                <a:cs typeface="Roboto Mono"/>
                <a:sym typeface="Roboto Mono"/>
              </a:rPr>
              <a:t>OP_s_Time</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b="1">
                <a:solidFill>
                  <a:schemeClr val="dk1"/>
                </a:solidFill>
              </a:rPr>
              <a:t>Hidden Layers</a:t>
            </a:r>
            <a:r>
              <a:rPr lang="en" sz="1100">
                <a:solidFill>
                  <a:schemeClr val="dk1"/>
                </a:solidFill>
              </a:rPr>
              <a:t>:</a:t>
            </a:r>
            <a:endParaRPr sz="1100">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The first hidden layer has </a:t>
            </a:r>
            <a:r>
              <a:rPr lang="en" sz="1100" b="1">
                <a:solidFill>
                  <a:schemeClr val="dk1"/>
                </a:solidFill>
              </a:rPr>
              <a:t>64 neurons</a:t>
            </a:r>
            <a:r>
              <a:rPr lang="en" sz="1100">
                <a:solidFill>
                  <a:schemeClr val="dk1"/>
                </a:solidFill>
              </a:rPr>
              <a:t> with </a:t>
            </a:r>
            <a:r>
              <a:rPr lang="en" sz="1100" b="1">
                <a:solidFill>
                  <a:schemeClr val="dk1"/>
                </a:solidFill>
              </a:rPr>
              <a:t>ReLU (Rectified Linear Unit)</a:t>
            </a:r>
            <a:r>
              <a:rPr lang="en" sz="1100">
                <a:solidFill>
                  <a:schemeClr val="dk1"/>
                </a:solidFill>
              </a:rPr>
              <a:t> as the activation function.</a:t>
            </a:r>
            <a:endParaRPr sz="1100">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The second hidden layer has </a:t>
            </a:r>
            <a:r>
              <a:rPr lang="en" sz="1100" b="1">
                <a:solidFill>
                  <a:schemeClr val="dk1"/>
                </a:solidFill>
              </a:rPr>
              <a:t>32 neurons</a:t>
            </a:r>
            <a:r>
              <a:rPr lang="en" sz="1100">
                <a:solidFill>
                  <a:schemeClr val="dk1"/>
                </a:solidFill>
              </a:rPr>
              <a:t> with ReLU activation.</a:t>
            </a:r>
            <a:endParaRPr sz="1100">
              <a:solidFill>
                <a:schemeClr val="dk1"/>
              </a:solidFill>
            </a:endParaRPr>
          </a:p>
          <a:p>
            <a:pPr marL="914400" lvl="1" indent="-298450" algn="l" rtl="0">
              <a:spcBef>
                <a:spcPts val="0"/>
              </a:spcBef>
              <a:spcAft>
                <a:spcPts val="0"/>
              </a:spcAft>
              <a:buClr>
                <a:schemeClr val="dk1"/>
              </a:buClr>
              <a:buSzPts val="1100"/>
              <a:buChar char="○"/>
            </a:pPr>
            <a:r>
              <a:rPr lang="en" sz="1100" b="1">
                <a:solidFill>
                  <a:schemeClr val="dk1"/>
                </a:solidFill>
              </a:rPr>
              <a:t>Output Layer</a:t>
            </a:r>
            <a:r>
              <a:rPr lang="en" sz="1100">
                <a:solidFill>
                  <a:schemeClr val="dk1"/>
                </a:solidFill>
              </a:rPr>
              <a:t>: The output layer has </a:t>
            </a:r>
            <a:r>
              <a:rPr lang="en" sz="1100" b="1">
                <a:solidFill>
                  <a:schemeClr val="dk1"/>
                </a:solidFill>
              </a:rPr>
              <a:t>5 neurons</a:t>
            </a:r>
            <a:r>
              <a:rPr lang="en" sz="1100">
                <a:solidFill>
                  <a:schemeClr val="dk1"/>
                </a:solidFill>
              </a:rPr>
              <a:t>, corresponding to each class in the </a:t>
            </a:r>
            <a:r>
              <a:rPr lang="en" sz="1100">
                <a:solidFill>
                  <a:srgbClr val="188038"/>
                </a:solidFill>
                <a:latin typeface="Roboto Mono"/>
                <a:ea typeface="Roboto Mono"/>
                <a:cs typeface="Roboto Mono"/>
                <a:sym typeface="Roboto Mono"/>
              </a:rPr>
              <a:t>Mental_Disorder</a:t>
            </a:r>
            <a:r>
              <a:rPr lang="en" sz="1100">
                <a:solidFill>
                  <a:schemeClr val="dk1"/>
                </a:solidFill>
              </a:rPr>
              <a:t> target variable. The activation function is </a:t>
            </a:r>
            <a:r>
              <a:rPr lang="en" sz="1100" b="1">
                <a:solidFill>
                  <a:schemeClr val="dk1"/>
                </a:solidFill>
              </a:rPr>
              <a:t>softmax</a:t>
            </a:r>
            <a:r>
              <a:rPr lang="en" sz="1100">
                <a:solidFill>
                  <a:schemeClr val="dk1"/>
                </a:solidFill>
              </a:rPr>
              <a:t>, which outputs probabilities for each class and is used for multi-class classification.</a:t>
            </a:r>
            <a:endParaRPr sz="1100">
              <a:solidFill>
                <a:schemeClr val="dk1"/>
              </a:solidFill>
            </a:endParaRPr>
          </a:p>
          <a:p>
            <a:pPr marL="0" lvl="0" indent="0" algn="l" rtl="0">
              <a:spcBef>
                <a:spcPts val="1200"/>
              </a:spcBef>
              <a:spcAft>
                <a:spcPts val="1200"/>
              </a:spcAft>
              <a:buNone/>
            </a:pPr>
            <a:endParaRPr sz="11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0"/>
          <p:cNvSpPr txBox="1">
            <a:spLocks noGrp="1"/>
          </p:cNvSpPr>
          <p:nvPr>
            <p:ph type="body" idx="1"/>
          </p:nvPr>
        </p:nvSpPr>
        <p:spPr>
          <a:xfrm>
            <a:off x="311700" y="0"/>
            <a:ext cx="8520600" cy="51435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300" b="1">
                <a:solidFill>
                  <a:schemeClr val="dk1"/>
                </a:solidFill>
              </a:rPr>
              <a:t>Key Elements of the Model</a:t>
            </a:r>
            <a:endParaRPr sz="1300" b="1">
              <a:solidFill>
                <a:schemeClr val="dk1"/>
              </a:solidFill>
            </a:endParaRPr>
          </a:p>
          <a:p>
            <a:pPr marL="457200" lvl="0" indent="-298450" algn="l" rtl="0">
              <a:spcBef>
                <a:spcPts val="1200"/>
              </a:spcBef>
              <a:spcAft>
                <a:spcPts val="0"/>
              </a:spcAft>
              <a:buClr>
                <a:schemeClr val="dk1"/>
              </a:buClr>
              <a:buSzPts val="1100"/>
              <a:buAutoNum type="arabicPeriod"/>
            </a:pPr>
            <a:r>
              <a:rPr lang="en" sz="1100" b="1">
                <a:solidFill>
                  <a:schemeClr val="dk1"/>
                </a:solidFill>
              </a:rPr>
              <a:t>Activation Functions</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b="1">
                <a:solidFill>
                  <a:schemeClr val="dk1"/>
                </a:solidFill>
              </a:rPr>
              <a:t>ReLU</a:t>
            </a:r>
            <a:r>
              <a:rPr lang="en" sz="1100">
                <a:solidFill>
                  <a:schemeClr val="dk1"/>
                </a:solidFill>
              </a:rPr>
              <a:t>: Used in hidden layers to introduce non-linearity, helping the model capture complex patterns.</a:t>
            </a:r>
            <a:endParaRPr sz="1100">
              <a:solidFill>
                <a:schemeClr val="dk1"/>
              </a:solidFill>
            </a:endParaRPr>
          </a:p>
          <a:p>
            <a:pPr marL="914400" lvl="1" indent="-298450" algn="l" rtl="0">
              <a:spcBef>
                <a:spcPts val="0"/>
              </a:spcBef>
              <a:spcAft>
                <a:spcPts val="0"/>
              </a:spcAft>
              <a:buClr>
                <a:schemeClr val="dk1"/>
              </a:buClr>
              <a:buSzPts val="1100"/>
              <a:buChar char="○"/>
            </a:pPr>
            <a:r>
              <a:rPr lang="en" sz="1100" b="1">
                <a:solidFill>
                  <a:schemeClr val="dk1"/>
                </a:solidFill>
              </a:rPr>
              <a:t>Softmax</a:t>
            </a:r>
            <a:r>
              <a:rPr lang="en" sz="1100">
                <a:solidFill>
                  <a:schemeClr val="dk1"/>
                </a:solidFill>
              </a:rPr>
              <a:t>: Used in the output layer to provide a probability distribution across the classes, suitable for multi-class classification.</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Loss Function</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b="1">
                <a:solidFill>
                  <a:schemeClr val="dk1"/>
                </a:solidFill>
              </a:rPr>
              <a:t>Sparse Categorical Crossentropy</a:t>
            </a:r>
            <a:r>
              <a:rPr lang="en" sz="1100">
                <a:solidFill>
                  <a:schemeClr val="dk1"/>
                </a:solidFill>
              </a:rPr>
              <a:t>: This loss function is appropriate for multi-class classification problems where the target labels are integer-encoded. It computes the cross-entropy loss between the true labels and predicted probabilities.</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Optimizer</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b="1">
                <a:solidFill>
                  <a:schemeClr val="dk1"/>
                </a:solidFill>
              </a:rPr>
              <a:t>Adam Optimizer</a:t>
            </a:r>
            <a:r>
              <a:rPr lang="en" sz="1100">
                <a:solidFill>
                  <a:schemeClr val="dk1"/>
                </a:solidFill>
              </a:rPr>
              <a:t>: A popular choice for deep learning models due to its adaptive learning rate properties, which help accelerate convergence during training.</a:t>
            </a: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400"/>
              </a:spcBef>
              <a:spcAft>
                <a:spcPts val="0"/>
              </a:spcAft>
              <a:buNone/>
            </a:pPr>
            <a:r>
              <a:rPr lang="en" sz="1300" b="1">
                <a:solidFill>
                  <a:schemeClr val="dk1"/>
                </a:solidFill>
              </a:rPr>
              <a:t>Summary</a:t>
            </a:r>
            <a:endParaRPr sz="1300" b="1">
              <a:solidFill>
                <a:schemeClr val="dk1"/>
              </a:solidFill>
            </a:endParaRPr>
          </a:p>
          <a:p>
            <a:pPr marL="0" lvl="0" indent="0" algn="l" rtl="0">
              <a:spcBef>
                <a:spcPts val="1200"/>
              </a:spcBef>
              <a:spcAft>
                <a:spcPts val="0"/>
              </a:spcAft>
              <a:buNone/>
            </a:pPr>
            <a:r>
              <a:rPr lang="en" sz="1100">
                <a:solidFill>
                  <a:schemeClr val="dk1"/>
                </a:solidFill>
              </a:rPr>
              <a:t>This deep learning algorithm is a </a:t>
            </a:r>
            <a:r>
              <a:rPr lang="en" sz="1100" b="1">
                <a:solidFill>
                  <a:schemeClr val="dk1"/>
                </a:solidFill>
              </a:rPr>
              <a:t>Deep Neural Network (DNN)</a:t>
            </a:r>
            <a:r>
              <a:rPr lang="en" sz="1100">
                <a:solidFill>
                  <a:schemeClr val="dk1"/>
                </a:solidFill>
              </a:rPr>
              <a:t> with fully connected (dense) layers. It’s designed for multi-class classification, making it suitable for predicting different mental disorders based on the input features. The training involves forward propagation and backpropagation to adjust weights and minimize the loss function over multiple epochs, ultimately aiming to classify patients into one of the predefined mental disorder categories.</a:t>
            </a:r>
            <a:endParaRPr sz="1100">
              <a:solidFill>
                <a:schemeClr val="dk1"/>
              </a:solidFill>
            </a:endParaRPr>
          </a:p>
          <a:p>
            <a:pPr marL="0" lvl="0" indent="0" algn="l" rtl="0">
              <a:spcBef>
                <a:spcPts val="1200"/>
              </a:spcBef>
              <a:spcAft>
                <a:spcPts val="1200"/>
              </a:spcAft>
              <a:buNone/>
            </a:pPr>
            <a:endParaRPr sz="11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1"/>
          <p:cNvSpPr txBox="1">
            <a:spLocks noGrp="1"/>
          </p:cNvSpPr>
          <p:nvPr>
            <p:ph type="title"/>
          </p:nvPr>
        </p:nvSpPr>
        <p:spPr>
          <a:xfrm>
            <a:off x="868950" y="0"/>
            <a:ext cx="7406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Training and Testing the Deep-Learning model</a:t>
            </a:r>
            <a:endParaRPr b="1"/>
          </a:p>
        </p:txBody>
      </p:sp>
      <p:sp>
        <p:nvSpPr>
          <p:cNvPr id="353" name="Google Shape;353;p61"/>
          <p:cNvSpPr txBox="1">
            <a:spLocks noGrp="1"/>
          </p:cNvSpPr>
          <p:nvPr>
            <p:ph type="body" idx="1"/>
          </p:nvPr>
        </p:nvSpPr>
        <p:spPr>
          <a:xfrm>
            <a:off x="311700" y="519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Train Accuracy: 0.95 - 0.99                                         Test Accuracy: 0.75 - 0.80</a:t>
            </a:r>
            <a:endParaRPr>
              <a:solidFill>
                <a:schemeClr val="dk1"/>
              </a:solidFill>
            </a:endParaRPr>
          </a:p>
        </p:txBody>
      </p:sp>
      <p:pic>
        <p:nvPicPr>
          <p:cNvPr id="354" name="Google Shape;354;p61"/>
          <p:cNvPicPr preferRelativeResize="0"/>
          <p:nvPr/>
        </p:nvPicPr>
        <p:blipFill>
          <a:blip r:embed="rId3">
            <a:alphaModFix/>
          </a:blip>
          <a:stretch>
            <a:fillRect/>
          </a:stretch>
        </p:blipFill>
        <p:spPr>
          <a:xfrm>
            <a:off x="904325" y="1012225"/>
            <a:ext cx="7335359" cy="4075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66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Literature Review</a:t>
            </a:r>
            <a:endParaRPr/>
          </a:p>
        </p:txBody>
      </p:sp>
      <p:graphicFrame>
        <p:nvGraphicFramePr>
          <p:cNvPr id="72" name="Google Shape;72;p16"/>
          <p:cNvGraphicFramePr/>
          <p:nvPr/>
        </p:nvGraphicFramePr>
        <p:xfrm>
          <a:off x="810450" y="668025"/>
          <a:ext cx="7523100" cy="4140850"/>
        </p:xfrm>
        <a:graphic>
          <a:graphicData uri="http://schemas.openxmlformats.org/drawingml/2006/table">
            <a:tbl>
              <a:tblPr>
                <a:noFill/>
                <a:tableStyleId>{867E268F-E538-4864-873B-33647DA6FE83}</a:tableStyleId>
              </a:tblPr>
              <a:tblGrid>
                <a:gridCol w="881350">
                  <a:extLst>
                    <a:ext uri="{9D8B030D-6E8A-4147-A177-3AD203B41FA5}">
                      <a16:colId xmlns:a16="http://schemas.microsoft.com/office/drawing/2014/main" val="20000"/>
                    </a:ext>
                  </a:extLst>
                </a:gridCol>
                <a:gridCol w="1047950">
                  <a:extLst>
                    <a:ext uri="{9D8B030D-6E8A-4147-A177-3AD203B41FA5}">
                      <a16:colId xmlns:a16="http://schemas.microsoft.com/office/drawing/2014/main" val="20001"/>
                    </a:ext>
                  </a:extLst>
                </a:gridCol>
                <a:gridCol w="2796900">
                  <a:extLst>
                    <a:ext uri="{9D8B030D-6E8A-4147-A177-3AD203B41FA5}">
                      <a16:colId xmlns:a16="http://schemas.microsoft.com/office/drawing/2014/main" val="20002"/>
                    </a:ext>
                  </a:extLst>
                </a:gridCol>
                <a:gridCol w="2796900">
                  <a:extLst>
                    <a:ext uri="{9D8B030D-6E8A-4147-A177-3AD203B41FA5}">
                      <a16:colId xmlns:a16="http://schemas.microsoft.com/office/drawing/2014/main" val="20003"/>
                    </a:ext>
                  </a:extLst>
                </a:gridCol>
              </a:tblGrid>
              <a:tr h="573250">
                <a:tc>
                  <a:txBody>
                    <a:bodyPr/>
                    <a:lstStyle/>
                    <a:p>
                      <a:pPr marL="0" lvl="0" indent="0" algn="l" rtl="0">
                        <a:spcBef>
                          <a:spcPts val="0"/>
                        </a:spcBef>
                        <a:spcAft>
                          <a:spcPts val="0"/>
                        </a:spcAft>
                        <a:buNone/>
                      </a:pPr>
                      <a:r>
                        <a:rPr lang="en" sz="900" b="1"/>
                        <a:t>Reference No.</a:t>
                      </a:r>
                      <a:endParaRPr sz="900" b="1"/>
                    </a:p>
                  </a:txBody>
                  <a:tcPr marL="91425" marR="91425" marT="91425" marB="91425"/>
                </a:tc>
                <a:tc>
                  <a:txBody>
                    <a:bodyPr/>
                    <a:lstStyle/>
                    <a:p>
                      <a:pPr marL="0" lvl="0" indent="0" algn="l" rtl="0">
                        <a:spcBef>
                          <a:spcPts val="0"/>
                        </a:spcBef>
                        <a:spcAft>
                          <a:spcPts val="0"/>
                        </a:spcAft>
                        <a:buNone/>
                      </a:pPr>
                      <a:r>
                        <a:rPr lang="en" sz="900" b="1"/>
                        <a:t>Authors</a:t>
                      </a:r>
                      <a:endParaRPr sz="900"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b="1">
                          <a:solidFill>
                            <a:schemeClr val="dk1"/>
                          </a:solidFill>
                        </a:rPr>
                        <a:t>Themes Discovered in Review</a:t>
                      </a:r>
                      <a:endParaRPr sz="900"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b="1">
                          <a:solidFill>
                            <a:schemeClr val="dk1"/>
                          </a:solidFill>
                        </a:rPr>
                        <a:t>Identification of Gaps based on Current Scenario/Industry Trends</a:t>
                      </a:r>
                      <a:endParaRPr sz="900" b="1"/>
                    </a:p>
                  </a:txBody>
                  <a:tcPr marL="91425" marR="91425" marT="91425" marB="91425"/>
                </a:tc>
                <a:extLst>
                  <a:ext uri="{0D108BD9-81ED-4DB2-BD59-A6C34878D82A}">
                    <a16:rowId xmlns:a16="http://schemas.microsoft.com/office/drawing/2014/main" val="10000"/>
                  </a:ext>
                </a:extLst>
              </a:tr>
              <a:tr h="1725800">
                <a:tc>
                  <a:txBody>
                    <a:bodyPr/>
                    <a:lstStyle/>
                    <a:p>
                      <a:pPr marL="0" lvl="0" indent="0" algn="l" rtl="0">
                        <a:spcBef>
                          <a:spcPts val="0"/>
                        </a:spcBef>
                        <a:spcAft>
                          <a:spcPts val="0"/>
                        </a:spcAft>
                        <a:buNone/>
                      </a:pPr>
                      <a:r>
                        <a:rPr lang="en" sz="800"/>
                        <a:t>[1]</a:t>
                      </a:r>
                      <a:endParaRPr sz="800"/>
                    </a:p>
                  </a:txBody>
                  <a:tcPr marL="91425" marR="91425" marT="91425" marB="91425"/>
                </a:tc>
                <a:tc>
                  <a:txBody>
                    <a:bodyPr/>
                    <a:lstStyle/>
                    <a:p>
                      <a:pPr marL="0" lvl="0" indent="0" algn="l" rtl="0">
                        <a:spcBef>
                          <a:spcPts val="0"/>
                        </a:spcBef>
                        <a:spcAft>
                          <a:spcPts val="0"/>
                        </a:spcAft>
                        <a:buNone/>
                      </a:pPr>
                      <a:r>
                        <a:rPr lang="en" sz="800"/>
                        <a:t>Demmin, D. L., Roché, M., Davis, Q., &amp; Silverstein, S. M.</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Electroretinographic (ERG) Anomalies in Schizophrenia</a:t>
                      </a:r>
                      <a:r>
                        <a:rPr lang="en" sz="800">
                          <a:solidFill>
                            <a:schemeClr val="dk1"/>
                          </a:solidFill>
                        </a:rPr>
                        <a:t>: The study identifies consistent anomalies in retinal cell function in schizophrenia patients, particularly in photoreceptor and bipolar cell signaling.</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Retinal Ganglion Cell Function</a:t>
                      </a:r>
                      <a:r>
                        <a:rPr lang="en" sz="800">
                          <a:solidFill>
                            <a:schemeClr val="dk1"/>
                          </a:solidFill>
                        </a:rPr>
                        <a:t>: For the first time, the study examines retinal ganglion cell functioning using the photopic negative response (PhNR) of the ERG.</a:t>
                      </a:r>
                      <a:endParaRPr sz="800">
                        <a:solidFill>
                          <a:schemeClr val="dk1"/>
                        </a:solidFill>
                      </a:endParaRPr>
                    </a:p>
                    <a:p>
                      <a:pPr marL="0" lvl="0" indent="0" algn="l" rtl="0">
                        <a:spcBef>
                          <a:spcPts val="0"/>
                        </a:spcBef>
                        <a:spcAft>
                          <a:spcPts val="0"/>
                        </a:spcAft>
                        <a:buNone/>
                      </a:pPr>
                      <a:r>
                        <a:rPr lang="en" sz="800" b="1">
                          <a:solidFill>
                            <a:schemeClr val="dk1"/>
                          </a:solidFill>
                        </a:rPr>
                        <a:t>Portable ERG Device</a:t>
                      </a:r>
                      <a:r>
                        <a:rPr lang="en" sz="800">
                          <a:solidFill>
                            <a:schemeClr val="dk1"/>
                          </a:solidFill>
                        </a:rPr>
                        <a:t>: The study demonstrates that these anomalies can be detected using a portable hand-held ERG device, which opens up possibilities for more routine administration of ERG testing.</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Limited Parameters Investigated</a:t>
                      </a:r>
                      <a:r>
                        <a:rPr lang="en" sz="800">
                          <a:solidFill>
                            <a:schemeClr val="dk1"/>
                          </a:solidFill>
                        </a:rPr>
                        <a:t>: Several potentially important parameters have not yet been investigated, indicating a need for further research to explore these areas.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Need for Broader Sample</a:t>
                      </a:r>
                      <a:r>
                        <a:rPr lang="en" sz="800">
                          <a:solidFill>
                            <a:schemeClr val="dk1"/>
                          </a:solidFill>
                        </a:rPr>
                        <a:t>: The study's sample size is relatively small, and future research should include a larger and more diverse sample to validate the findings.</a:t>
                      </a:r>
                      <a:endParaRPr sz="800">
                        <a:solidFill>
                          <a:schemeClr val="dk1"/>
                        </a:solidFill>
                      </a:endParaRPr>
                    </a:p>
                    <a:p>
                      <a:pPr marL="0" lvl="0" indent="0" algn="l" rtl="0">
                        <a:spcBef>
                          <a:spcPts val="0"/>
                        </a:spcBef>
                        <a:spcAft>
                          <a:spcPts val="0"/>
                        </a:spcAft>
                        <a:buNone/>
                      </a:pPr>
                      <a:r>
                        <a:rPr lang="en" sz="800" b="1">
                          <a:solidFill>
                            <a:schemeClr val="dk1"/>
                          </a:solidFill>
                        </a:rPr>
                        <a:t>Exploration of Neurotransmitter Changes</a:t>
                      </a:r>
                      <a:r>
                        <a:rPr lang="en" sz="800">
                          <a:solidFill>
                            <a:schemeClr val="dk1"/>
                          </a:solidFill>
                        </a:rPr>
                        <a:t>: The study suggests that reduced signaling in retinal ganglion cells may be due to neurotransmitter changes, but this hypothesis needs further exploration.</a:t>
                      </a:r>
                      <a:endParaRPr/>
                    </a:p>
                  </a:txBody>
                  <a:tcPr marL="91425" marR="91425" marT="91425" marB="91425"/>
                </a:tc>
                <a:extLst>
                  <a:ext uri="{0D108BD9-81ED-4DB2-BD59-A6C34878D82A}">
                    <a16:rowId xmlns:a16="http://schemas.microsoft.com/office/drawing/2014/main" val="10001"/>
                  </a:ext>
                </a:extLst>
              </a:tr>
              <a:tr h="1841800">
                <a:tc>
                  <a:txBody>
                    <a:bodyPr/>
                    <a:lstStyle/>
                    <a:p>
                      <a:pPr marL="0" lvl="0" indent="0" algn="l" rtl="0">
                        <a:spcBef>
                          <a:spcPts val="0"/>
                        </a:spcBef>
                        <a:spcAft>
                          <a:spcPts val="0"/>
                        </a:spcAft>
                        <a:buNone/>
                      </a:pPr>
                      <a:r>
                        <a:rPr lang="en" sz="800"/>
                        <a:t>[2]</a:t>
                      </a:r>
                      <a:endParaRPr sz="800"/>
                    </a:p>
                  </a:txBody>
                  <a:tcPr marL="91425" marR="91425" marT="91425" marB="91425"/>
                </a:tc>
                <a:tc>
                  <a:txBody>
                    <a:bodyPr/>
                    <a:lstStyle/>
                    <a:p>
                      <a:pPr marL="0" lvl="0" indent="0" algn="l" rtl="0">
                        <a:spcBef>
                          <a:spcPts val="0"/>
                        </a:spcBef>
                        <a:spcAft>
                          <a:spcPts val="0"/>
                        </a:spcAft>
                        <a:buNone/>
                      </a:pPr>
                      <a:r>
                        <a:rPr lang="en" sz="800"/>
                        <a:t>Cabrera DeBuc, D., Somfai, G. M., Arthur, E., Kostic, M., Oropesa, S., &amp; Mendoza Santiesteban, C.</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Multimodal Diagnostic Eye Biomarkers</a:t>
                      </a:r>
                      <a:r>
                        <a:rPr lang="en" sz="800">
                          <a:solidFill>
                            <a:schemeClr val="dk1"/>
                          </a:solidFill>
                        </a:rPr>
                        <a:t>: The study investigates the correlation between retinal vascular complexity and neurodegenerative changes in patients with cognitive impairment (CI) using a low-cost multimodal approach.</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Retinal Vascular and Neurogenic Changes</a:t>
                      </a:r>
                      <a:r>
                        <a:rPr lang="en" sz="800">
                          <a:solidFill>
                            <a:schemeClr val="dk1"/>
                          </a:solidFill>
                        </a:rPr>
                        <a:t>: The study identifies significant alterations in the retinal microvascular network and functional loss in color vision in individuals with CI.</a:t>
                      </a:r>
                      <a:endParaRPr sz="800">
                        <a:solidFill>
                          <a:schemeClr val="dk1"/>
                        </a:solidFill>
                      </a:endParaRPr>
                    </a:p>
                    <a:p>
                      <a:pPr marL="0" lvl="0" indent="0" algn="l" rtl="0">
                        <a:spcBef>
                          <a:spcPts val="0"/>
                        </a:spcBef>
                        <a:spcAft>
                          <a:spcPts val="0"/>
                        </a:spcAft>
                        <a:buNone/>
                      </a:pPr>
                      <a:r>
                        <a:rPr lang="en" sz="800" b="1">
                          <a:solidFill>
                            <a:schemeClr val="dk1"/>
                          </a:solidFill>
                        </a:rPr>
                        <a:t>Electroretinography (ERG) Findings</a:t>
                      </a:r>
                      <a:r>
                        <a:rPr lang="en" sz="800">
                          <a:solidFill>
                            <a:schemeClr val="dk1"/>
                          </a:solidFill>
                        </a:rPr>
                        <a:t>: The study demonstrates that ERG can detect functional loss in the retina, which may be associated with cognitive decline.</a:t>
                      </a:r>
                      <a:endParaRPr sz="800" b="1">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Limited Sample Size</a:t>
                      </a:r>
                      <a:r>
                        <a:rPr lang="en" sz="800">
                          <a:solidFill>
                            <a:schemeClr val="dk1"/>
                          </a:solidFill>
                        </a:rPr>
                        <a:t>: The study's sample size is relatively small, and future research should include a larger and more diverse sample to validate the findings.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Need for Longitudinal Studies</a:t>
                      </a:r>
                      <a:r>
                        <a:rPr lang="en" sz="800">
                          <a:solidFill>
                            <a:schemeClr val="dk1"/>
                          </a:solidFill>
                        </a:rPr>
                        <a:t>: The study is cross-sectional, and longitudinal studies are needed to investigate temporal and causal relationships between retinal changes and cognitive impairment.</a:t>
                      </a:r>
                      <a:endParaRPr sz="800">
                        <a:solidFill>
                          <a:schemeClr val="dk1"/>
                        </a:solidFill>
                      </a:endParaRPr>
                    </a:p>
                    <a:p>
                      <a:pPr marL="0" lvl="0" indent="0" algn="l" rtl="0">
                        <a:spcBef>
                          <a:spcPts val="0"/>
                        </a:spcBef>
                        <a:spcAft>
                          <a:spcPts val="0"/>
                        </a:spcAft>
                        <a:buNone/>
                      </a:pPr>
                      <a:r>
                        <a:rPr lang="en" sz="800" b="1">
                          <a:solidFill>
                            <a:schemeClr val="dk1"/>
                          </a:solidFill>
                        </a:rPr>
                        <a:t>Exploration of Additional Retinal Parameters</a:t>
                      </a:r>
                      <a:r>
                        <a:rPr lang="en" sz="800">
                          <a:solidFill>
                            <a:schemeClr val="dk1"/>
                          </a:solidFill>
                        </a:rPr>
                        <a:t>: The study suggests that other geometric vascular parameters and functional measures may be associated with cognitive decline and should be explored in future research.</a:t>
                      </a:r>
                      <a:endParaRPr sz="800" b="1">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2"/>
          <p:cNvSpPr txBox="1">
            <a:spLocks noGrp="1"/>
          </p:cNvSpPr>
          <p:nvPr>
            <p:ph type="title"/>
          </p:nvPr>
        </p:nvSpPr>
        <p:spPr>
          <a:xfrm>
            <a:off x="3196350" y="36425"/>
            <a:ext cx="2751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Confusion Matrix</a:t>
            </a:r>
            <a:endParaRPr/>
          </a:p>
        </p:txBody>
      </p:sp>
      <p:pic>
        <p:nvPicPr>
          <p:cNvPr id="360" name="Google Shape;360;p62"/>
          <p:cNvPicPr preferRelativeResize="0"/>
          <p:nvPr/>
        </p:nvPicPr>
        <p:blipFill>
          <a:blip r:embed="rId3">
            <a:alphaModFix/>
          </a:blip>
          <a:stretch>
            <a:fillRect/>
          </a:stretch>
        </p:blipFill>
        <p:spPr>
          <a:xfrm>
            <a:off x="1986725" y="533102"/>
            <a:ext cx="5170547" cy="4482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997350" y="140600"/>
            <a:ext cx="7149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Predicting Mental Disorder for new Patient Data</a:t>
            </a:r>
            <a:endParaRPr/>
          </a:p>
        </p:txBody>
      </p:sp>
      <p:sp>
        <p:nvSpPr>
          <p:cNvPr id="366" name="Google Shape;366;p63"/>
          <p:cNvSpPr txBox="1">
            <a:spLocks noGrp="1"/>
          </p:cNvSpPr>
          <p:nvPr>
            <p:ph type="body" idx="1"/>
          </p:nvPr>
        </p:nvSpPr>
        <p:spPr>
          <a:xfrm>
            <a:off x="311700" y="912125"/>
            <a:ext cx="8520600" cy="3675900"/>
          </a:xfrm>
          <a:prstGeom prst="rect">
            <a:avLst/>
          </a:prstGeom>
        </p:spPr>
        <p:txBody>
          <a:bodyPr spcFirstLastPara="1" wrap="square" lIns="91425" tIns="91425" rIns="91425" bIns="91425" anchor="t" anchorCtr="0">
            <a:normAutofit/>
          </a:bodyPr>
          <a:lstStyle/>
          <a:p>
            <a:pPr marL="0" indent="0">
              <a:lnSpc>
                <a:spcPct val="114999"/>
              </a:lnSpc>
              <a:buNone/>
            </a:pPr>
            <a:r>
              <a:rPr lang="en" u="sng" dirty="0">
                <a:solidFill>
                  <a:schemeClr val="dk1"/>
                </a:solidFill>
              </a:rPr>
              <a:t>Patient Data 1:</a:t>
            </a:r>
            <a:br>
              <a:rPr lang="en" u="sng" dirty="0">
                <a:solidFill>
                  <a:schemeClr val="dk1"/>
                </a:solidFill>
              </a:rPr>
            </a:br>
            <a:r>
              <a:rPr lang="en" sz="1700" dirty="0">
                <a:solidFill>
                  <a:schemeClr val="dk1"/>
                </a:solidFill>
              </a:rPr>
              <a:t>'Age': 30, 'Sex': 0, '</a:t>
            </a:r>
            <a:r>
              <a:rPr lang="en" sz="1700" dirty="0" err="1">
                <a:solidFill>
                  <a:schemeClr val="dk1"/>
                </a:solidFill>
              </a:rPr>
              <a:t>a_time</a:t>
            </a:r>
            <a:r>
              <a:rPr lang="en" sz="1700" dirty="0">
                <a:solidFill>
                  <a:schemeClr val="dk1"/>
                </a:solidFill>
              </a:rPr>
              <a:t>': </a:t>
            </a:r>
            <a:r>
              <a:rPr lang="en" sz="1700" dirty="0">
                <a:solidFill>
                  <a:schemeClr val="dk1"/>
                </a:solidFill>
                <a:latin typeface="Times New Roman"/>
                <a:cs typeface="Times New Roman"/>
              </a:rPr>
              <a:t>256</a:t>
            </a:r>
            <a:r>
              <a:rPr lang="en" sz="1700" dirty="0">
                <a:solidFill>
                  <a:schemeClr val="dk1"/>
                </a:solidFill>
              </a:rPr>
              <a:t>, '</a:t>
            </a:r>
            <a:r>
              <a:rPr lang="en" sz="1700" dirty="0" err="1">
                <a:solidFill>
                  <a:schemeClr val="dk1"/>
                </a:solidFill>
              </a:rPr>
              <a:t>a_amp</a:t>
            </a:r>
            <a:r>
              <a:rPr lang="en" sz="1700" dirty="0">
                <a:solidFill>
                  <a:schemeClr val="dk1"/>
                </a:solidFill>
              </a:rPr>
              <a:t>': </a:t>
            </a:r>
            <a:r>
              <a:rPr lang="en" sz="1700" dirty="0">
                <a:solidFill>
                  <a:schemeClr val="dk1"/>
                </a:solidFill>
                <a:latin typeface="Times New Roman"/>
                <a:cs typeface="Times New Roman"/>
              </a:rPr>
              <a:t>5.41813E-06</a:t>
            </a:r>
            <a:r>
              <a:rPr lang="en" sz="1700" dirty="0">
                <a:solidFill>
                  <a:schemeClr val="dk1"/>
                </a:solidFill>
              </a:rPr>
              <a:t>, '</a:t>
            </a:r>
            <a:r>
              <a:rPr lang="en" sz="1700" dirty="0" err="1">
                <a:solidFill>
                  <a:schemeClr val="dk1"/>
                </a:solidFill>
              </a:rPr>
              <a:t>b_time</a:t>
            </a:r>
            <a:r>
              <a:rPr lang="en" sz="1700" dirty="0">
                <a:solidFill>
                  <a:schemeClr val="dk1"/>
                </a:solidFill>
              </a:rPr>
              <a:t>': </a:t>
            </a:r>
            <a:r>
              <a:rPr lang="en" sz="1700" dirty="0">
                <a:solidFill>
                  <a:schemeClr val="dk1"/>
                </a:solidFill>
                <a:latin typeface="Times New Roman"/>
                <a:cs typeface="Times New Roman"/>
              </a:rPr>
              <a:t>256</a:t>
            </a:r>
            <a:r>
              <a:rPr lang="en" sz="1700" dirty="0">
                <a:solidFill>
                  <a:schemeClr val="dk1"/>
                </a:solidFill>
              </a:rPr>
              <a:t>, '</a:t>
            </a:r>
            <a:r>
              <a:rPr lang="en" sz="1700" dirty="0" err="1">
                <a:solidFill>
                  <a:schemeClr val="dk1"/>
                </a:solidFill>
              </a:rPr>
              <a:t>b_amp</a:t>
            </a:r>
            <a:r>
              <a:rPr lang="en" sz="1700" dirty="0">
                <a:solidFill>
                  <a:schemeClr val="dk1"/>
                </a:solidFill>
              </a:rPr>
              <a:t>': </a:t>
            </a:r>
            <a:r>
              <a:rPr lang="en" sz="1700" dirty="0">
                <a:solidFill>
                  <a:schemeClr val="dk1"/>
                </a:solidFill>
                <a:latin typeface="Times New Roman"/>
                <a:cs typeface="Times New Roman"/>
              </a:rPr>
              <a:t>5.41813E-06</a:t>
            </a:r>
            <a:r>
              <a:rPr lang="en" sz="1700" dirty="0">
                <a:solidFill>
                  <a:schemeClr val="dk1"/>
                </a:solidFill>
              </a:rPr>
              <a:t>, '</a:t>
            </a:r>
            <a:r>
              <a:rPr lang="en" sz="1700" dirty="0" err="1">
                <a:solidFill>
                  <a:schemeClr val="dk1"/>
                </a:solidFill>
              </a:rPr>
              <a:t>OP_s_Amp</a:t>
            </a:r>
            <a:r>
              <a:rPr lang="en" sz="1700" dirty="0">
                <a:solidFill>
                  <a:schemeClr val="dk1"/>
                </a:solidFill>
              </a:rPr>
              <a:t>': </a:t>
            </a:r>
            <a:r>
              <a:rPr lang="en" sz="1700" dirty="0">
                <a:solidFill>
                  <a:schemeClr val="dk1"/>
                </a:solidFill>
                <a:latin typeface="Times New Roman"/>
                <a:cs typeface="Times New Roman"/>
              </a:rPr>
              <a:t> -3.95599E-09</a:t>
            </a:r>
            <a:r>
              <a:rPr lang="en" sz="1700" dirty="0">
                <a:solidFill>
                  <a:schemeClr val="dk1"/>
                </a:solidFill>
              </a:rPr>
              <a:t>, '</a:t>
            </a:r>
            <a:r>
              <a:rPr lang="en" sz="1700" dirty="0" err="1">
                <a:solidFill>
                  <a:schemeClr val="dk1"/>
                </a:solidFill>
              </a:rPr>
              <a:t>OP_s_Time</a:t>
            </a:r>
            <a:r>
              <a:rPr lang="en" sz="1700" dirty="0">
                <a:solidFill>
                  <a:schemeClr val="dk1"/>
                </a:solidFill>
              </a:rPr>
              <a:t>': </a:t>
            </a:r>
            <a:r>
              <a:rPr lang="en" sz="1700" dirty="0">
                <a:solidFill>
                  <a:schemeClr val="dk1"/>
                </a:solidFill>
                <a:latin typeface="Times New Roman"/>
                <a:cs typeface="Times New Roman"/>
              </a:rPr>
              <a:t>496</a:t>
            </a:r>
            <a:endParaRPr lang="en-US" sz="1700">
              <a:solidFill>
                <a:schemeClr val="dk1"/>
              </a:solidFill>
            </a:endParaRPr>
          </a:p>
          <a:p>
            <a:pPr marL="0" lvl="0" indent="0" algn="l" rtl="0">
              <a:spcBef>
                <a:spcPts val="1200"/>
              </a:spcBef>
              <a:spcAft>
                <a:spcPts val="0"/>
              </a:spcAft>
              <a:buNone/>
            </a:pPr>
            <a:r>
              <a:rPr lang="en" u="sng" dirty="0">
                <a:solidFill>
                  <a:schemeClr val="dk1"/>
                </a:solidFill>
              </a:rPr>
              <a:t>DL Model Prediction</a:t>
            </a:r>
            <a:r>
              <a:rPr lang="en" dirty="0">
                <a:solidFill>
                  <a:schemeClr val="dk1"/>
                </a:solidFill>
              </a:rPr>
              <a:t>: Autism Spectrum Disorder (ASD)</a:t>
            </a:r>
            <a:endParaRPr dirty="0">
              <a:solidFill>
                <a:schemeClr val="dk1"/>
              </a:solidFill>
            </a:endParaRPr>
          </a:p>
          <a:p>
            <a:pPr marL="0" indent="0">
              <a:spcBef>
                <a:spcPts val="1200"/>
              </a:spcBef>
              <a:buNone/>
            </a:pPr>
            <a:br>
              <a:rPr lang="en" u="sng" dirty="0">
                <a:solidFill>
                  <a:schemeClr val="dk1"/>
                </a:solidFill>
              </a:rPr>
            </a:br>
            <a:r>
              <a:rPr lang="en" u="sng" dirty="0">
                <a:solidFill>
                  <a:schemeClr val="dk1"/>
                </a:solidFill>
              </a:rPr>
              <a:t>Patient Data 2:</a:t>
            </a:r>
            <a:br>
              <a:rPr lang="en" u="sng" dirty="0">
                <a:solidFill>
                  <a:schemeClr val="dk1"/>
                </a:solidFill>
              </a:rPr>
            </a:br>
            <a:r>
              <a:rPr lang="en" sz="1700" dirty="0">
                <a:solidFill>
                  <a:schemeClr val="dk1"/>
                </a:solidFill>
              </a:rPr>
              <a:t>'Age': 40, 'Sex': 1, '</a:t>
            </a:r>
            <a:r>
              <a:rPr lang="en" sz="1700" dirty="0" err="1">
                <a:solidFill>
                  <a:schemeClr val="dk1"/>
                </a:solidFill>
              </a:rPr>
              <a:t>a_time</a:t>
            </a:r>
            <a:r>
              <a:rPr lang="en" sz="1700" dirty="0">
                <a:solidFill>
                  <a:schemeClr val="dk1"/>
                </a:solidFill>
              </a:rPr>
              <a:t>': </a:t>
            </a:r>
            <a:r>
              <a:rPr lang="en" sz="1700" dirty="0">
                <a:solidFill>
                  <a:schemeClr val="dk1"/>
                </a:solidFill>
                <a:latin typeface="Times New Roman"/>
                <a:cs typeface="Times New Roman"/>
              </a:rPr>
              <a:t>177</a:t>
            </a:r>
            <a:r>
              <a:rPr lang="en" sz="1700" dirty="0">
                <a:solidFill>
                  <a:schemeClr val="dk1"/>
                </a:solidFill>
              </a:rPr>
              <a:t>, '</a:t>
            </a:r>
            <a:r>
              <a:rPr lang="en" sz="1700" dirty="0" err="1">
                <a:solidFill>
                  <a:schemeClr val="dk1"/>
                </a:solidFill>
              </a:rPr>
              <a:t>a_amp</a:t>
            </a:r>
            <a:r>
              <a:rPr lang="en" sz="1700" dirty="0">
                <a:solidFill>
                  <a:schemeClr val="dk1"/>
                </a:solidFill>
              </a:rPr>
              <a:t>': </a:t>
            </a:r>
            <a:r>
              <a:rPr lang="en" sz="1700" dirty="0">
                <a:solidFill>
                  <a:schemeClr val="dk1"/>
                </a:solidFill>
                <a:latin typeface="Times New Roman"/>
                <a:cs typeface="Times New Roman"/>
              </a:rPr>
              <a:t>2.03963E-05</a:t>
            </a:r>
            <a:r>
              <a:rPr lang="en" sz="1700" dirty="0">
                <a:solidFill>
                  <a:schemeClr val="dk1"/>
                </a:solidFill>
              </a:rPr>
              <a:t>, '</a:t>
            </a:r>
            <a:r>
              <a:rPr lang="en" sz="1700" dirty="0" err="1">
                <a:solidFill>
                  <a:schemeClr val="dk1"/>
                </a:solidFill>
              </a:rPr>
              <a:t>b_time</a:t>
            </a:r>
            <a:r>
              <a:rPr lang="en" sz="1700" dirty="0">
                <a:solidFill>
                  <a:schemeClr val="dk1"/>
                </a:solidFill>
              </a:rPr>
              <a:t>': </a:t>
            </a:r>
            <a:r>
              <a:rPr lang="en" sz="1700" dirty="0">
                <a:solidFill>
                  <a:schemeClr val="dk1"/>
                </a:solidFill>
                <a:latin typeface="Times New Roman"/>
                <a:cs typeface="Times New Roman"/>
              </a:rPr>
              <a:t>177</a:t>
            </a:r>
            <a:r>
              <a:rPr lang="en" sz="1700" dirty="0">
                <a:solidFill>
                  <a:schemeClr val="dk1"/>
                </a:solidFill>
              </a:rPr>
              <a:t>, '</a:t>
            </a:r>
            <a:r>
              <a:rPr lang="en" sz="1700" dirty="0" err="1">
                <a:solidFill>
                  <a:schemeClr val="dk1"/>
                </a:solidFill>
              </a:rPr>
              <a:t>b_amp</a:t>
            </a:r>
            <a:r>
              <a:rPr lang="en" sz="1700" dirty="0">
                <a:solidFill>
                  <a:schemeClr val="dk1"/>
                </a:solidFill>
              </a:rPr>
              <a:t>': </a:t>
            </a:r>
            <a:r>
              <a:rPr lang="en" sz="1700" dirty="0">
                <a:solidFill>
                  <a:schemeClr val="dk1"/>
                </a:solidFill>
                <a:latin typeface="Times New Roman"/>
                <a:cs typeface="Times New Roman"/>
              </a:rPr>
              <a:t>2.03963E-05</a:t>
            </a:r>
            <a:r>
              <a:rPr lang="en" sz="1700" dirty="0">
                <a:solidFill>
                  <a:schemeClr val="dk1"/>
                </a:solidFill>
              </a:rPr>
              <a:t>, '</a:t>
            </a:r>
            <a:r>
              <a:rPr lang="en" sz="1700" dirty="0" err="1">
                <a:solidFill>
                  <a:schemeClr val="dk1"/>
                </a:solidFill>
              </a:rPr>
              <a:t>OP_s_Amp</a:t>
            </a:r>
            <a:r>
              <a:rPr lang="en" sz="1700" dirty="0">
                <a:solidFill>
                  <a:schemeClr val="dk1"/>
                </a:solidFill>
              </a:rPr>
              <a:t>': </a:t>
            </a:r>
            <a:r>
              <a:rPr lang="en" sz="1700" dirty="0">
                <a:solidFill>
                  <a:schemeClr val="dk1"/>
                </a:solidFill>
                <a:latin typeface="Times New Roman"/>
                <a:cs typeface="Times New Roman"/>
              </a:rPr>
              <a:t>-1.77914E-09</a:t>
            </a:r>
            <a:r>
              <a:rPr lang="en" sz="1700" dirty="0">
                <a:solidFill>
                  <a:schemeClr val="dk1"/>
                </a:solidFill>
              </a:rPr>
              <a:t>, '</a:t>
            </a:r>
            <a:r>
              <a:rPr lang="en" sz="1700" dirty="0" err="1">
                <a:solidFill>
                  <a:schemeClr val="dk1"/>
                </a:solidFill>
              </a:rPr>
              <a:t>OP_s_Time</a:t>
            </a:r>
            <a:r>
              <a:rPr lang="en" sz="1700" dirty="0">
                <a:solidFill>
                  <a:schemeClr val="dk1"/>
                </a:solidFill>
              </a:rPr>
              <a:t>': </a:t>
            </a:r>
            <a:r>
              <a:rPr lang="en" sz="1700" dirty="0">
                <a:solidFill>
                  <a:schemeClr val="dk1"/>
                </a:solidFill>
                <a:latin typeface="Times New Roman"/>
                <a:cs typeface="Times New Roman"/>
              </a:rPr>
              <a:t>501</a:t>
            </a:r>
            <a:endParaRPr lang="en">
              <a:solidFill>
                <a:schemeClr val="dk1"/>
              </a:solidFill>
            </a:endParaRPr>
          </a:p>
          <a:p>
            <a:pPr marL="0" lvl="0" indent="0" algn="l" rtl="0">
              <a:spcBef>
                <a:spcPts val="1200"/>
              </a:spcBef>
              <a:spcAft>
                <a:spcPts val="1200"/>
              </a:spcAft>
              <a:buClr>
                <a:schemeClr val="dk1"/>
              </a:buClr>
              <a:buSzPts val="1100"/>
              <a:buFont typeface="Arial"/>
              <a:buNone/>
            </a:pPr>
            <a:r>
              <a:rPr lang="en" u="sng" dirty="0">
                <a:solidFill>
                  <a:schemeClr val="dk1"/>
                </a:solidFill>
              </a:rPr>
              <a:t>DL Model Prediction</a:t>
            </a:r>
            <a:r>
              <a:rPr lang="en" dirty="0">
                <a:solidFill>
                  <a:schemeClr val="dk1"/>
                </a:solidFill>
              </a:rPr>
              <a:t>: Schizophrenia (SZ)</a:t>
            </a:r>
            <a:endParaRPr sz="1700" dirty="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4"/>
          <p:cNvSpPr txBox="1">
            <a:spLocks noGrp="1"/>
          </p:cNvSpPr>
          <p:nvPr>
            <p:ph type="title"/>
          </p:nvPr>
        </p:nvSpPr>
        <p:spPr>
          <a:xfrm>
            <a:off x="1305450" y="0"/>
            <a:ext cx="65331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t>Schizophrenia: Pairplot against each input feature</a:t>
            </a:r>
            <a:endParaRPr sz="2020" b="1"/>
          </a:p>
        </p:txBody>
      </p:sp>
      <p:pic>
        <p:nvPicPr>
          <p:cNvPr id="372" name="Google Shape;372;p64"/>
          <p:cNvPicPr preferRelativeResize="0"/>
          <p:nvPr/>
        </p:nvPicPr>
        <p:blipFill>
          <a:blip r:embed="rId3">
            <a:alphaModFix/>
          </a:blip>
          <a:stretch>
            <a:fillRect/>
          </a:stretch>
        </p:blipFill>
        <p:spPr>
          <a:xfrm>
            <a:off x="964075" y="572700"/>
            <a:ext cx="7210499" cy="4570799"/>
          </a:xfrm>
          <a:prstGeom prst="rect">
            <a:avLst/>
          </a:prstGeom>
          <a:noFill/>
          <a:ln>
            <a:noFill/>
          </a:ln>
        </p:spPr>
      </p:pic>
      <p:pic>
        <p:nvPicPr>
          <p:cNvPr id="373" name="Google Shape;373;p64"/>
          <p:cNvPicPr preferRelativeResize="0"/>
          <p:nvPr/>
        </p:nvPicPr>
        <p:blipFill>
          <a:blip r:embed="rId4">
            <a:alphaModFix/>
          </a:blip>
          <a:stretch>
            <a:fillRect/>
          </a:stretch>
        </p:blipFill>
        <p:spPr>
          <a:xfrm>
            <a:off x="7320275" y="525097"/>
            <a:ext cx="1759625" cy="1392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5"/>
          <p:cNvSpPr txBox="1">
            <a:spLocks noGrp="1"/>
          </p:cNvSpPr>
          <p:nvPr>
            <p:ph type="title"/>
          </p:nvPr>
        </p:nvSpPr>
        <p:spPr>
          <a:xfrm>
            <a:off x="550200" y="0"/>
            <a:ext cx="8043600" cy="4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620" b="1"/>
              <a:t>The Deep-Learning model finds the number of patients in each Mental Disorder</a:t>
            </a:r>
            <a:endParaRPr sz="1620" b="1"/>
          </a:p>
        </p:txBody>
      </p:sp>
      <p:pic>
        <p:nvPicPr>
          <p:cNvPr id="379" name="Google Shape;379;p65"/>
          <p:cNvPicPr preferRelativeResize="0"/>
          <p:nvPr/>
        </p:nvPicPr>
        <p:blipFill rotWithShape="1">
          <a:blip r:embed="rId3">
            <a:alphaModFix/>
          </a:blip>
          <a:srcRect/>
          <a:stretch/>
        </p:blipFill>
        <p:spPr>
          <a:xfrm>
            <a:off x="124275" y="437950"/>
            <a:ext cx="8895450" cy="4737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6"/>
          <p:cNvSpPr txBox="1">
            <a:spLocks noGrp="1"/>
          </p:cNvSpPr>
          <p:nvPr>
            <p:ph type="title"/>
          </p:nvPr>
        </p:nvSpPr>
        <p:spPr>
          <a:xfrm>
            <a:off x="2415150" y="0"/>
            <a:ext cx="4313700" cy="317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61111"/>
              <a:buNone/>
            </a:pPr>
            <a:r>
              <a:rPr lang="en" sz="1620" b="1"/>
              <a:t>Relationship with individual Feature: Boxplot</a:t>
            </a:r>
            <a:endParaRPr sz="1620" b="1"/>
          </a:p>
        </p:txBody>
      </p:sp>
      <p:pic>
        <p:nvPicPr>
          <p:cNvPr id="385" name="Google Shape;385;p66"/>
          <p:cNvPicPr preferRelativeResize="0"/>
          <p:nvPr/>
        </p:nvPicPr>
        <p:blipFill>
          <a:blip r:embed="rId3">
            <a:alphaModFix/>
          </a:blip>
          <a:stretch>
            <a:fillRect/>
          </a:stretch>
        </p:blipFill>
        <p:spPr>
          <a:xfrm>
            <a:off x="72863" y="317700"/>
            <a:ext cx="8998276" cy="48226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67"/>
          <p:cNvPicPr preferRelativeResize="0"/>
          <p:nvPr/>
        </p:nvPicPr>
        <p:blipFill>
          <a:blip r:embed="rId3">
            <a:alphaModFix/>
          </a:blip>
          <a:stretch>
            <a:fillRect/>
          </a:stretch>
        </p:blipFill>
        <p:spPr>
          <a:xfrm>
            <a:off x="1114095" y="0"/>
            <a:ext cx="6915817" cy="5143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8"/>
          <p:cNvSpPr txBox="1">
            <a:spLocks noGrp="1"/>
          </p:cNvSpPr>
          <p:nvPr>
            <p:ph type="title"/>
          </p:nvPr>
        </p:nvSpPr>
        <p:spPr>
          <a:xfrm>
            <a:off x="1974450" y="-67750"/>
            <a:ext cx="5195100" cy="46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a:t>Feature Relationship by Mental Disorder: PairPlot </a:t>
            </a:r>
            <a:endParaRPr sz="1620" b="1"/>
          </a:p>
        </p:txBody>
      </p:sp>
      <p:pic>
        <p:nvPicPr>
          <p:cNvPr id="396" name="Google Shape;396;p68"/>
          <p:cNvPicPr preferRelativeResize="0"/>
          <p:nvPr/>
        </p:nvPicPr>
        <p:blipFill>
          <a:blip r:embed="rId3">
            <a:alphaModFix/>
          </a:blip>
          <a:stretch>
            <a:fillRect/>
          </a:stretch>
        </p:blipFill>
        <p:spPr>
          <a:xfrm>
            <a:off x="0" y="309775"/>
            <a:ext cx="9144002" cy="4833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9"/>
          <p:cNvSpPr txBox="1">
            <a:spLocks noGrp="1"/>
          </p:cNvSpPr>
          <p:nvPr>
            <p:ph type="title"/>
          </p:nvPr>
        </p:nvSpPr>
        <p:spPr>
          <a:xfrm>
            <a:off x="2267100" y="0"/>
            <a:ext cx="4609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Suicidal Behaviour Analysis:</a:t>
            </a:r>
            <a:endParaRPr b="1"/>
          </a:p>
        </p:txBody>
      </p:sp>
      <p:pic>
        <p:nvPicPr>
          <p:cNvPr id="402" name="Google Shape;402;p69"/>
          <p:cNvPicPr preferRelativeResize="0"/>
          <p:nvPr/>
        </p:nvPicPr>
        <p:blipFill>
          <a:blip r:embed="rId3">
            <a:alphaModFix/>
          </a:blip>
          <a:stretch>
            <a:fillRect/>
          </a:stretch>
        </p:blipFill>
        <p:spPr>
          <a:xfrm>
            <a:off x="1192525" y="572700"/>
            <a:ext cx="6758960" cy="45708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70"/>
          <p:cNvSpPr txBox="1">
            <a:spLocks noGrp="1"/>
          </p:cNvSpPr>
          <p:nvPr>
            <p:ph type="title"/>
          </p:nvPr>
        </p:nvSpPr>
        <p:spPr>
          <a:xfrm>
            <a:off x="1301563" y="-64050"/>
            <a:ext cx="6540900" cy="486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9009"/>
              <a:buNone/>
            </a:pPr>
            <a:r>
              <a:rPr lang="en" sz="2020" b="1"/>
              <a:t>Suicidal Behaviour Analysis with respect to each feature:</a:t>
            </a:r>
            <a:endParaRPr sz="2020" b="1"/>
          </a:p>
        </p:txBody>
      </p:sp>
      <p:pic>
        <p:nvPicPr>
          <p:cNvPr id="408" name="Google Shape;408;p70"/>
          <p:cNvPicPr preferRelativeResize="0"/>
          <p:nvPr/>
        </p:nvPicPr>
        <p:blipFill>
          <a:blip r:embed="rId3">
            <a:alphaModFix/>
          </a:blip>
          <a:stretch>
            <a:fillRect/>
          </a:stretch>
        </p:blipFill>
        <p:spPr>
          <a:xfrm>
            <a:off x="308538" y="421950"/>
            <a:ext cx="8526926" cy="46054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71"/>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aphicFrame>
        <p:nvGraphicFramePr>
          <p:cNvPr id="77" name="Google Shape;77;p17"/>
          <p:cNvGraphicFramePr/>
          <p:nvPr/>
        </p:nvGraphicFramePr>
        <p:xfrm>
          <a:off x="810450" y="158050"/>
          <a:ext cx="7523100" cy="4283400"/>
        </p:xfrm>
        <a:graphic>
          <a:graphicData uri="http://schemas.openxmlformats.org/drawingml/2006/table">
            <a:tbl>
              <a:tblPr>
                <a:noFill/>
                <a:tableStyleId>{867E268F-E538-4864-873B-33647DA6FE83}</a:tableStyleId>
              </a:tblPr>
              <a:tblGrid>
                <a:gridCol w="881350">
                  <a:extLst>
                    <a:ext uri="{9D8B030D-6E8A-4147-A177-3AD203B41FA5}">
                      <a16:colId xmlns:a16="http://schemas.microsoft.com/office/drawing/2014/main" val="20000"/>
                    </a:ext>
                  </a:extLst>
                </a:gridCol>
                <a:gridCol w="1047950">
                  <a:extLst>
                    <a:ext uri="{9D8B030D-6E8A-4147-A177-3AD203B41FA5}">
                      <a16:colId xmlns:a16="http://schemas.microsoft.com/office/drawing/2014/main" val="20001"/>
                    </a:ext>
                  </a:extLst>
                </a:gridCol>
                <a:gridCol w="2796900">
                  <a:extLst>
                    <a:ext uri="{9D8B030D-6E8A-4147-A177-3AD203B41FA5}">
                      <a16:colId xmlns:a16="http://schemas.microsoft.com/office/drawing/2014/main" val="20002"/>
                    </a:ext>
                  </a:extLst>
                </a:gridCol>
                <a:gridCol w="2796900">
                  <a:extLst>
                    <a:ext uri="{9D8B030D-6E8A-4147-A177-3AD203B41FA5}">
                      <a16:colId xmlns:a16="http://schemas.microsoft.com/office/drawing/2014/main" val="20003"/>
                    </a:ext>
                  </a:extLst>
                </a:gridCol>
              </a:tblGrid>
              <a:tr h="463975">
                <a:tc>
                  <a:txBody>
                    <a:bodyPr/>
                    <a:lstStyle/>
                    <a:p>
                      <a:pPr marL="0" lvl="0" indent="0" algn="l" rtl="0">
                        <a:spcBef>
                          <a:spcPts val="0"/>
                        </a:spcBef>
                        <a:spcAft>
                          <a:spcPts val="0"/>
                        </a:spcAft>
                        <a:buNone/>
                      </a:pPr>
                      <a:r>
                        <a:rPr lang="en" sz="900" b="1"/>
                        <a:t>Reference No.</a:t>
                      </a:r>
                      <a:endParaRPr sz="900" b="1"/>
                    </a:p>
                  </a:txBody>
                  <a:tcPr marL="91425" marR="91425" marT="91425" marB="91425"/>
                </a:tc>
                <a:tc>
                  <a:txBody>
                    <a:bodyPr/>
                    <a:lstStyle/>
                    <a:p>
                      <a:pPr marL="0" lvl="0" indent="0" algn="l" rtl="0">
                        <a:spcBef>
                          <a:spcPts val="0"/>
                        </a:spcBef>
                        <a:spcAft>
                          <a:spcPts val="0"/>
                        </a:spcAft>
                        <a:buNone/>
                      </a:pPr>
                      <a:r>
                        <a:rPr lang="en" sz="900" b="1"/>
                        <a:t>Authors</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Themes Discovered in Review</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Identification of Gaps based on Current Scenario/Industry Trends</a:t>
                      </a:r>
                      <a:endParaRPr sz="900" b="1"/>
                    </a:p>
                  </a:txBody>
                  <a:tcPr marL="91425" marR="91425" marT="91425" marB="91425"/>
                </a:tc>
                <a:extLst>
                  <a:ext uri="{0D108BD9-81ED-4DB2-BD59-A6C34878D82A}">
                    <a16:rowId xmlns:a16="http://schemas.microsoft.com/office/drawing/2014/main" val="10000"/>
                  </a:ext>
                </a:extLst>
              </a:tr>
              <a:tr h="1711600">
                <a:tc>
                  <a:txBody>
                    <a:bodyPr/>
                    <a:lstStyle/>
                    <a:p>
                      <a:pPr marL="0" lvl="0" indent="0" algn="l" rtl="0">
                        <a:spcBef>
                          <a:spcPts val="0"/>
                        </a:spcBef>
                        <a:spcAft>
                          <a:spcPts val="0"/>
                        </a:spcAft>
                        <a:buNone/>
                      </a:pPr>
                      <a:r>
                        <a:rPr lang="en" sz="800"/>
                        <a:t>[3]</a:t>
                      </a:r>
                      <a:endParaRPr sz="800"/>
                    </a:p>
                  </a:txBody>
                  <a:tcPr marL="91425" marR="91425" marT="91425" marB="91425"/>
                </a:tc>
                <a:tc>
                  <a:txBody>
                    <a:bodyPr/>
                    <a:lstStyle/>
                    <a:p>
                      <a:pPr marL="0" lvl="0" indent="0" algn="l" rtl="0">
                        <a:spcBef>
                          <a:spcPts val="0"/>
                        </a:spcBef>
                        <a:spcAft>
                          <a:spcPts val="0"/>
                        </a:spcAft>
                        <a:buNone/>
                      </a:pPr>
                      <a:r>
                        <a:rPr lang="en" sz="800"/>
                        <a:t>Cabrera DeBuc, D., Feuer, W. J., Persad, P. J., Somfai, G. M., Kostic, M., Oropesa, S., &amp; Mendoza Santiesteban, C.</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Vascular Complexity and Neurogenic Alterations</a:t>
                      </a:r>
                      <a:r>
                        <a:rPr lang="en" sz="800">
                          <a:solidFill>
                            <a:schemeClr val="dk1"/>
                          </a:solidFill>
                        </a:rPr>
                        <a:t>: The study investigates the correlation between retinal vascular complexity and neurodegenerative changes in patients with cognitive impairment (CI) using a low-cost multimodal approach.</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Retinal Vascular and Neurogenic Changes</a:t>
                      </a:r>
                      <a:r>
                        <a:rPr lang="en" sz="800">
                          <a:solidFill>
                            <a:schemeClr val="dk1"/>
                          </a:solidFill>
                        </a:rPr>
                        <a:t>: The study identifies significant alterations in the retinal microvascular network and functional loss in color vision in individuals with CI.</a:t>
                      </a:r>
                      <a:endParaRPr sz="800">
                        <a:solidFill>
                          <a:schemeClr val="dk1"/>
                        </a:solidFill>
                      </a:endParaRPr>
                    </a:p>
                    <a:p>
                      <a:pPr marL="0" lvl="0" indent="0" algn="l" rtl="0">
                        <a:spcBef>
                          <a:spcPts val="0"/>
                        </a:spcBef>
                        <a:spcAft>
                          <a:spcPts val="0"/>
                        </a:spcAft>
                        <a:buNone/>
                      </a:pPr>
                      <a:r>
                        <a:rPr lang="en" sz="800" b="1">
                          <a:solidFill>
                            <a:schemeClr val="dk1"/>
                          </a:solidFill>
                        </a:rPr>
                        <a:t>Electroretinography (ERG) Findings</a:t>
                      </a:r>
                      <a:r>
                        <a:rPr lang="en" sz="800">
                          <a:solidFill>
                            <a:schemeClr val="dk1"/>
                          </a:solidFill>
                        </a:rPr>
                        <a:t>: The study demonstrates that ERG can detect functional loss in the retina, which may be associated with cognitive decline.</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Limited Sample Size</a:t>
                      </a:r>
                      <a:r>
                        <a:rPr lang="en" sz="800">
                          <a:solidFill>
                            <a:schemeClr val="dk1"/>
                          </a:solidFill>
                        </a:rPr>
                        <a:t>: The study's sample size is relatively small, and future research should include a larger and more diverse sample to validate the findings.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Need for Longitudinal Studies</a:t>
                      </a:r>
                      <a:r>
                        <a:rPr lang="en" sz="800">
                          <a:solidFill>
                            <a:schemeClr val="dk1"/>
                          </a:solidFill>
                        </a:rPr>
                        <a:t>: The study is cross-sectional, and longitudinal studies are needed to investigate temporal and causal relationships between retinal changes and cognitive impairment.</a:t>
                      </a:r>
                      <a:endParaRPr sz="800">
                        <a:solidFill>
                          <a:schemeClr val="dk1"/>
                        </a:solidFill>
                      </a:endParaRPr>
                    </a:p>
                    <a:p>
                      <a:pPr marL="0" lvl="0" indent="0" algn="l" rtl="0">
                        <a:spcBef>
                          <a:spcPts val="0"/>
                        </a:spcBef>
                        <a:spcAft>
                          <a:spcPts val="0"/>
                        </a:spcAft>
                        <a:buNone/>
                      </a:pPr>
                      <a:r>
                        <a:rPr lang="en" sz="800" b="1">
                          <a:solidFill>
                            <a:schemeClr val="dk1"/>
                          </a:solidFill>
                        </a:rPr>
                        <a:t>Exploration of Additional Retinal Parameters</a:t>
                      </a:r>
                      <a:r>
                        <a:rPr lang="en" sz="800">
                          <a:solidFill>
                            <a:schemeClr val="dk1"/>
                          </a:solidFill>
                        </a:rPr>
                        <a:t>: The study suggests that other geometric vascular parameters and functional measures may be associated with cognitive decline and should be explored in future research.</a:t>
                      </a:r>
                      <a:endParaRPr/>
                    </a:p>
                  </a:txBody>
                  <a:tcPr marL="91425" marR="91425" marT="91425" marB="91425"/>
                </a:tc>
                <a:extLst>
                  <a:ext uri="{0D108BD9-81ED-4DB2-BD59-A6C34878D82A}">
                    <a16:rowId xmlns:a16="http://schemas.microsoft.com/office/drawing/2014/main" val="10001"/>
                  </a:ext>
                </a:extLst>
              </a:tr>
              <a:tr h="2107825">
                <a:tc>
                  <a:txBody>
                    <a:bodyPr/>
                    <a:lstStyle/>
                    <a:p>
                      <a:pPr marL="0" lvl="0" indent="0" algn="l" rtl="0">
                        <a:spcBef>
                          <a:spcPts val="0"/>
                        </a:spcBef>
                        <a:spcAft>
                          <a:spcPts val="0"/>
                        </a:spcAft>
                        <a:buNone/>
                      </a:pPr>
                      <a:r>
                        <a:rPr lang="en" sz="800"/>
                        <a:t>[4]</a:t>
                      </a:r>
                      <a:endParaRPr sz="800"/>
                    </a:p>
                  </a:txBody>
                  <a:tcPr marL="91425" marR="91425" marT="91425" marB="91425"/>
                </a:tc>
                <a:tc>
                  <a:txBody>
                    <a:bodyPr/>
                    <a:lstStyle/>
                    <a:p>
                      <a:pPr marL="0" lvl="0" indent="0" algn="l" rtl="0">
                        <a:spcBef>
                          <a:spcPts val="0"/>
                        </a:spcBef>
                        <a:spcAft>
                          <a:spcPts val="0"/>
                        </a:spcAft>
                        <a:buNone/>
                      </a:pPr>
                      <a:r>
                        <a:rPr lang="en" sz="800"/>
                        <a:t>Kazakos, C. T., &amp; Karageorgiou, V.</a:t>
                      </a:r>
                      <a:endParaRPr sz="800"/>
                    </a:p>
                  </a:txBody>
                  <a:tcPr marL="91425" marR="91425" marT="91425" marB="91425"/>
                </a:tc>
                <a:tc>
                  <a:txBody>
                    <a:bodyPr/>
                    <a:lstStyle/>
                    <a:p>
                      <a:pPr marL="0" lvl="0" indent="0" algn="l" rtl="0">
                        <a:spcBef>
                          <a:spcPts val="0"/>
                        </a:spcBef>
                        <a:spcAft>
                          <a:spcPts val="0"/>
                        </a:spcAft>
                        <a:buNone/>
                      </a:pPr>
                      <a:r>
                        <a:rPr lang="en" sz="800" b="1">
                          <a:solidFill>
                            <a:schemeClr val="dk1"/>
                          </a:solidFill>
                        </a:rPr>
                        <a:t>Retinal Changes in Schizophrenia</a:t>
                      </a:r>
                      <a:r>
                        <a:rPr lang="en" sz="800">
                          <a:solidFill>
                            <a:schemeClr val="dk1"/>
                          </a:solidFill>
                        </a:rPr>
                        <a:t>: The study identifies structural and functional changes in the retinal integrity of patients with schizophrenia, using noninvasive modalities like optical coherence tomography (OCT), electroretinography (ERG), and fundus photography.</a:t>
                      </a:r>
                      <a:endParaRPr sz="800">
                        <a:solidFill>
                          <a:schemeClr val="dk1"/>
                        </a:solidFill>
                      </a:endParaRPr>
                    </a:p>
                    <a:p>
                      <a:pPr marL="0" lvl="0" indent="0" algn="l" rtl="0">
                        <a:spcBef>
                          <a:spcPts val="0"/>
                        </a:spcBef>
                        <a:spcAft>
                          <a:spcPts val="0"/>
                        </a:spcAft>
                        <a:buNone/>
                      </a:pPr>
                      <a:r>
                        <a:rPr lang="en" sz="800" b="1">
                          <a:solidFill>
                            <a:schemeClr val="dk1"/>
                          </a:solidFill>
                        </a:rPr>
                        <a:t>Diagnostic Accuracy</a:t>
                      </a:r>
                      <a:r>
                        <a:rPr lang="en" sz="800">
                          <a:solidFill>
                            <a:schemeClr val="dk1"/>
                          </a:solidFill>
                        </a:rPr>
                        <a:t>: The study examines the diagnostic accuracy of these retinal evaluation methods, finding that while there are significant differences in retinal measurements between schizophrenia patients and controls, the diagnostic accuracy is limited.</a:t>
                      </a:r>
                      <a:endParaRPr sz="800">
                        <a:solidFill>
                          <a:schemeClr val="dk1"/>
                        </a:solidFill>
                      </a:endParaRPr>
                    </a:p>
                    <a:p>
                      <a:pPr marL="0" lvl="0" indent="0" algn="l" rtl="0">
                        <a:spcBef>
                          <a:spcPts val="0"/>
                        </a:spcBef>
                        <a:spcAft>
                          <a:spcPts val="0"/>
                        </a:spcAft>
                        <a:buNone/>
                      </a:pPr>
                      <a:r>
                        <a:rPr lang="en" sz="800" b="1">
                          <a:solidFill>
                            <a:schemeClr val="dk1"/>
                          </a:solidFill>
                        </a:rPr>
                        <a:t>Potential Prognostic and Preventive Role</a:t>
                      </a:r>
                      <a:r>
                        <a:rPr lang="en" sz="800">
                          <a:solidFill>
                            <a:schemeClr val="dk1"/>
                          </a:solidFill>
                        </a:rPr>
                        <a:t>: The study suggests that retinal evaluation could have potential prognostic, theranostic, and preventive roles in schizophrenia, although this remains to be further examined.</a:t>
                      </a:r>
                      <a:endParaRPr sz="800" b="1">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Limited Diagnostic Accuracy</a:t>
                      </a:r>
                      <a:r>
                        <a:rPr lang="en" sz="800">
                          <a:solidFill>
                            <a:schemeClr val="dk1"/>
                          </a:solidFill>
                        </a:rPr>
                        <a:t>: The study finds that the diagnostic accuracy of retinal evaluation methods is limited, indicating a need for further research to improve these methods.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Need for Longitudinal Studies</a:t>
                      </a:r>
                      <a:r>
                        <a:rPr lang="en" sz="800">
                          <a:solidFill>
                            <a:schemeClr val="dk1"/>
                          </a:solidFill>
                        </a:rPr>
                        <a:t>: The study is cross-sectional, and longitudinal studies are needed to investigate the temporal and causal relationships between retinal changes and schizophrenia.</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Exploration of Additional Retinal Parameters</a:t>
                      </a:r>
                      <a:r>
                        <a:rPr lang="en" sz="800">
                          <a:solidFill>
                            <a:schemeClr val="dk1"/>
                          </a:solidFill>
                        </a:rPr>
                        <a:t>: The study suggests that other retinal parameters and functional measures may be associated with schizophrenia and should be explored in future research.</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b="1">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72"/>
          <p:cNvSpPr txBox="1">
            <a:spLocks noGrp="1"/>
          </p:cNvSpPr>
          <p:nvPr>
            <p:ph type="title"/>
          </p:nvPr>
        </p:nvSpPr>
        <p:spPr>
          <a:xfrm>
            <a:off x="311700" y="297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a:t>Proposed System(Phase 2)</a:t>
            </a:r>
            <a:r>
              <a:rPr lang="en" sz="2200"/>
              <a:t> - Implementing Federated Learning</a:t>
            </a:r>
            <a:endParaRPr sz="2200"/>
          </a:p>
        </p:txBody>
      </p:sp>
      <p:pic>
        <p:nvPicPr>
          <p:cNvPr id="419" name="Google Shape;419;p72"/>
          <p:cNvPicPr preferRelativeResize="0"/>
          <p:nvPr/>
        </p:nvPicPr>
        <p:blipFill>
          <a:blip r:embed="rId3">
            <a:alphaModFix/>
          </a:blip>
          <a:stretch>
            <a:fillRect/>
          </a:stretch>
        </p:blipFill>
        <p:spPr>
          <a:xfrm>
            <a:off x="0" y="836450"/>
            <a:ext cx="5145925" cy="3470599"/>
          </a:xfrm>
          <a:prstGeom prst="rect">
            <a:avLst/>
          </a:prstGeom>
          <a:noFill/>
          <a:ln>
            <a:noFill/>
          </a:ln>
        </p:spPr>
      </p:pic>
      <p:sp>
        <p:nvSpPr>
          <p:cNvPr id="420" name="Google Shape;420;p72"/>
          <p:cNvSpPr txBox="1"/>
          <p:nvPr/>
        </p:nvSpPr>
        <p:spPr>
          <a:xfrm>
            <a:off x="5145925" y="602450"/>
            <a:ext cx="3998100" cy="4305600"/>
          </a:xfrm>
          <a:prstGeom prst="rect">
            <a:avLst/>
          </a:prstGeom>
          <a:noFill/>
          <a:ln>
            <a:noFill/>
          </a:ln>
        </p:spPr>
        <p:txBody>
          <a:bodyPr spcFirstLastPara="1" wrap="square" lIns="91425" tIns="91425" rIns="91425" bIns="91425" anchor="t" anchorCtr="0">
            <a:spAutoFit/>
          </a:bodyPr>
          <a:lstStyle/>
          <a:p>
            <a:pPr marL="0" lvl="0" indent="0" algn="l" rtl="0">
              <a:lnSpc>
                <a:spcPct val="115833"/>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How Federated Learning Works</a:t>
            </a:r>
            <a:endParaRPr sz="1200" b="1">
              <a:solidFill>
                <a:schemeClr val="dk1"/>
              </a:solidFill>
              <a:latin typeface="Calibri"/>
              <a:ea typeface="Calibri"/>
              <a:cs typeface="Calibri"/>
              <a:sym typeface="Calibri"/>
            </a:endParaRPr>
          </a:p>
          <a:p>
            <a:pPr marL="0" lvl="0" indent="0" algn="l" rtl="0">
              <a:lnSpc>
                <a:spcPct val="115833"/>
              </a:lnSpc>
              <a:spcBef>
                <a:spcPts val="800"/>
              </a:spcBef>
              <a:spcAft>
                <a:spcPts val="0"/>
              </a:spcAft>
              <a:buClr>
                <a:schemeClr val="dk1"/>
              </a:buClr>
              <a:buSzPts val="1100"/>
              <a:buFont typeface="Arial"/>
              <a:buNone/>
            </a:pPr>
            <a:r>
              <a:rPr lang="en" sz="1200">
                <a:solidFill>
                  <a:schemeClr val="dk1"/>
                </a:solidFill>
                <a:latin typeface="Calibri"/>
                <a:ea typeface="Calibri"/>
                <a:cs typeface="Calibri"/>
                <a:sym typeface="Calibri"/>
              </a:rPr>
              <a:t>1. </a:t>
            </a:r>
            <a:r>
              <a:rPr lang="en" sz="1200" b="1">
                <a:solidFill>
                  <a:schemeClr val="dk1"/>
                </a:solidFill>
                <a:latin typeface="Calibri"/>
                <a:ea typeface="Calibri"/>
                <a:cs typeface="Calibri"/>
                <a:sym typeface="Calibri"/>
              </a:rPr>
              <a:t>Initialization:</a:t>
            </a:r>
            <a:r>
              <a:rPr lang="en" sz="1200">
                <a:solidFill>
                  <a:schemeClr val="dk1"/>
                </a:solidFill>
                <a:latin typeface="Calibri"/>
                <a:ea typeface="Calibri"/>
                <a:cs typeface="Calibri"/>
                <a:sym typeface="Calibri"/>
              </a:rPr>
              <a:t> A global model is initialized or an existing model is chosen to start with.</a:t>
            </a:r>
            <a:endParaRPr sz="1200">
              <a:solidFill>
                <a:schemeClr val="dk1"/>
              </a:solidFill>
              <a:latin typeface="Calibri"/>
              <a:ea typeface="Calibri"/>
              <a:cs typeface="Calibri"/>
              <a:sym typeface="Calibri"/>
            </a:endParaRPr>
          </a:p>
          <a:p>
            <a:pPr marL="0" lvl="0" indent="0" algn="l" rtl="0">
              <a:lnSpc>
                <a:spcPct val="115833"/>
              </a:lnSpc>
              <a:spcBef>
                <a:spcPts val="800"/>
              </a:spcBef>
              <a:spcAft>
                <a:spcPts val="0"/>
              </a:spcAft>
              <a:buClr>
                <a:schemeClr val="dk1"/>
              </a:buClr>
              <a:buSzPts val="1100"/>
              <a:buFont typeface="Arial"/>
              <a:buNone/>
            </a:pPr>
            <a:r>
              <a:rPr lang="en" sz="1200">
                <a:solidFill>
                  <a:schemeClr val="dk1"/>
                </a:solidFill>
                <a:latin typeface="Calibri"/>
                <a:ea typeface="Calibri"/>
                <a:cs typeface="Calibri"/>
                <a:sym typeface="Calibri"/>
              </a:rPr>
              <a:t>2. </a:t>
            </a:r>
            <a:r>
              <a:rPr lang="en" sz="1200" b="1">
                <a:solidFill>
                  <a:schemeClr val="dk1"/>
                </a:solidFill>
                <a:latin typeface="Calibri"/>
                <a:ea typeface="Calibri"/>
                <a:cs typeface="Calibri"/>
                <a:sym typeface="Calibri"/>
              </a:rPr>
              <a:t>Local Training</a:t>
            </a:r>
            <a:r>
              <a:rPr lang="en" sz="1200">
                <a:solidFill>
                  <a:schemeClr val="dk1"/>
                </a:solidFill>
                <a:latin typeface="Calibri"/>
                <a:ea typeface="Calibri"/>
                <a:cs typeface="Calibri"/>
                <a:sym typeface="Calibri"/>
              </a:rPr>
              <a:t>: Each client (device) trains a copy of the model using its own private data. These local models are updated by learning from local data.</a:t>
            </a:r>
            <a:endParaRPr sz="1200">
              <a:solidFill>
                <a:schemeClr val="dk1"/>
              </a:solidFill>
              <a:latin typeface="Calibri"/>
              <a:ea typeface="Calibri"/>
              <a:cs typeface="Calibri"/>
              <a:sym typeface="Calibri"/>
            </a:endParaRPr>
          </a:p>
          <a:p>
            <a:pPr marL="0" lvl="0" indent="0" algn="l" rtl="0">
              <a:lnSpc>
                <a:spcPct val="115833"/>
              </a:lnSpc>
              <a:spcBef>
                <a:spcPts val="800"/>
              </a:spcBef>
              <a:spcAft>
                <a:spcPts val="0"/>
              </a:spcAft>
              <a:buClr>
                <a:schemeClr val="dk1"/>
              </a:buClr>
              <a:buSzPts val="1100"/>
              <a:buFont typeface="Arial"/>
              <a:buNone/>
            </a:pPr>
            <a:r>
              <a:rPr lang="en" sz="1200">
                <a:solidFill>
                  <a:schemeClr val="dk1"/>
                </a:solidFill>
                <a:latin typeface="Calibri"/>
                <a:ea typeface="Calibri"/>
                <a:cs typeface="Calibri"/>
                <a:sym typeface="Calibri"/>
              </a:rPr>
              <a:t>3. </a:t>
            </a:r>
            <a:r>
              <a:rPr lang="en" sz="1200" b="1">
                <a:solidFill>
                  <a:schemeClr val="dk1"/>
                </a:solidFill>
                <a:latin typeface="Calibri"/>
                <a:ea typeface="Calibri"/>
                <a:cs typeface="Calibri"/>
                <a:sym typeface="Calibri"/>
              </a:rPr>
              <a:t>Model Updates</a:t>
            </a:r>
            <a:r>
              <a:rPr lang="en" sz="1200">
                <a:solidFill>
                  <a:schemeClr val="dk1"/>
                </a:solidFill>
                <a:latin typeface="Calibri"/>
                <a:ea typeface="Calibri"/>
                <a:cs typeface="Calibri"/>
                <a:sym typeface="Calibri"/>
              </a:rPr>
              <a:t>: Each client sends its model updates (not the raw data) to a central server. This may include gradients or adjusted model weights derived from local training.</a:t>
            </a:r>
            <a:endParaRPr sz="1200">
              <a:solidFill>
                <a:schemeClr val="dk1"/>
              </a:solidFill>
              <a:latin typeface="Calibri"/>
              <a:ea typeface="Calibri"/>
              <a:cs typeface="Calibri"/>
              <a:sym typeface="Calibri"/>
            </a:endParaRPr>
          </a:p>
          <a:p>
            <a:pPr marL="0" lvl="0" indent="0" algn="l" rtl="0">
              <a:lnSpc>
                <a:spcPct val="115833"/>
              </a:lnSpc>
              <a:spcBef>
                <a:spcPts val="800"/>
              </a:spcBef>
              <a:spcAft>
                <a:spcPts val="0"/>
              </a:spcAft>
              <a:buClr>
                <a:schemeClr val="dk1"/>
              </a:buClr>
              <a:buSzPts val="1100"/>
              <a:buFont typeface="Arial"/>
              <a:buNone/>
            </a:pPr>
            <a:r>
              <a:rPr lang="en" sz="1200">
                <a:solidFill>
                  <a:schemeClr val="dk1"/>
                </a:solidFill>
                <a:latin typeface="Calibri"/>
                <a:ea typeface="Calibri"/>
                <a:cs typeface="Calibri"/>
                <a:sym typeface="Calibri"/>
              </a:rPr>
              <a:t>4.</a:t>
            </a:r>
            <a:r>
              <a:rPr lang="en" sz="1200" b="1">
                <a:solidFill>
                  <a:schemeClr val="dk1"/>
                </a:solidFill>
                <a:latin typeface="Calibri"/>
                <a:ea typeface="Calibri"/>
                <a:cs typeface="Calibri"/>
                <a:sym typeface="Calibri"/>
              </a:rPr>
              <a:t> Aggregation</a:t>
            </a:r>
            <a:r>
              <a:rPr lang="en" sz="1200">
                <a:solidFill>
                  <a:schemeClr val="dk1"/>
                </a:solidFill>
                <a:latin typeface="Calibri"/>
                <a:ea typeface="Calibri"/>
                <a:cs typeface="Calibri"/>
                <a:sym typeface="Calibri"/>
              </a:rPr>
              <a:t>: The central server aggregates the updates from all clients to build a more accurate global model. A common aggregation technique is Federated Averaging (FedAvg), where the average of the model updates is taken to form the global model.</a:t>
            </a:r>
            <a:endParaRPr sz="1200">
              <a:solidFill>
                <a:schemeClr val="dk1"/>
              </a:solidFill>
              <a:latin typeface="Calibri"/>
              <a:ea typeface="Calibri"/>
              <a:cs typeface="Calibri"/>
              <a:sym typeface="Calibri"/>
            </a:endParaRPr>
          </a:p>
          <a:p>
            <a:pPr marL="0" lvl="0" indent="0" algn="l" rtl="0">
              <a:lnSpc>
                <a:spcPct val="115833"/>
              </a:lnSpc>
              <a:spcBef>
                <a:spcPts val="800"/>
              </a:spcBef>
              <a:spcAft>
                <a:spcPts val="800"/>
              </a:spcAft>
              <a:buClr>
                <a:schemeClr val="dk1"/>
              </a:buClr>
              <a:buSzPts val="1100"/>
              <a:buFont typeface="Arial"/>
              <a:buNone/>
            </a:pPr>
            <a:r>
              <a:rPr lang="en" sz="1200">
                <a:solidFill>
                  <a:schemeClr val="dk1"/>
                </a:solidFill>
                <a:latin typeface="Calibri"/>
                <a:ea typeface="Calibri"/>
                <a:cs typeface="Calibri"/>
                <a:sym typeface="Calibri"/>
              </a:rPr>
              <a:t>5. </a:t>
            </a:r>
            <a:r>
              <a:rPr lang="en" sz="1200" b="1">
                <a:solidFill>
                  <a:schemeClr val="dk1"/>
                </a:solidFill>
                <a:latin typeface="Calibri"/>
                <a:ea typeface="Calibri"/>
                <a:cs typeface="Calibri"/>
                <a:sym typeface="Calibri"/>
              </a:rPr>
              <a:t>Iteration</a:t>
            </a:r>
            <a:r>
              <a:rPr lang="en" sz="1200">
                <a:solidFill>
                  <a:schemeClr val="dk1"/>
                </a:solidFill>
                <a:latin typeface="Calibri"/>
                <a:ea typeface="Calibri"/>
                <a:cs typeface="Calibri"/>
                <a:sym typeface="Calibri"/>
              </a:rPr>
              <a:t>: Steps 2-4 are repeated for several rounds until the global model has achieved a satisfactory level of performance.</a:t>
            </a:r>
            <a:endParaRPr sz="1800">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73"/>
          <p:cNvSpPr txBox="1"/>
          <p:nvPr/>
        </p:nvSpPr>
        <p:spPr>
          <a:xfrm>
            <a:off x="-8400" y="1045425"/>
            <a:ext cx="4572000" cy="3655200"/>
          </a:xfrm>
          <a:prstGeom prst="rect">
            <a:avLst/>
          </a:prstGeom>
          <a:noFill/>
          <a:ln>
            <a:noFill/>
          </a:ln>
        </p:spPr>
        <p:txBody>
          <a:bodyPr spcFirstLastPara="1" wrap="square" lIns="91425" tIns="91425" rIns="91425" bIns="91425" anchor="t" anchorCtr="0">
            <a:spAutoFit/>
          </a:bodyPr>
          <a:lstStyle/>
          <a:p>
            <a:pPr marL="0" lvl="0" indent="0" algn="l" rtl="0">
              <a:lnSpc>
                <a:spcPct val="115833"/>
              </a:lnSpc>
              <a:spcBef>
                <a:spcPts val="0"/>
              </a:spcBef>
              <a:spcAft>
                <a:spcPts val="0"/>
              </a:spcAft>
              <a:buNone/>
            </a:pPr>
            <a:r>
              <a:rPr lang="en" sz="1200" b="1">
                <a:solidFill>
                  <a:schemeClr val="dk1"/>
                </a:solidFill>
                <a:latin typeface="Calibri"/>
                <a:ea typeface="Calibri"/>
                <a:cs typeface="Calibri"/>
                <a:sym typeface="Calibri"/>
              </a:rPr>
              <a:t>Step 1: Data Collection and Preprocessing</a:t>
            </a:r>
            <a:endParaRPr sz="1200" b="1">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Obtain the ERG dataset from different sources while ensuring patient data privacy and security.</a:t>
            </a:r>
            <a:endParaRPr sz="1200">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Preprocess the data by normalizing the ERG signals and converting them into a suitable format for model training.(refer previous slides about this)</a:t>
            </a:r>
            <a:endParaRPr sz="1200">
              <a:solidFill>
                <a:schemeClr val="dk1"/>
              </a:solidFill>
              <a:latin typeface="Calibri"/>
              <a:ea typeface="Calibri"/>
              <a:cs typeface="Calibri"/>
              <a:sym typeface="Calibri"/>
            </a:endParaRPr>
          </a:p>
          <a:p>
            <a:pPr marL="0" lvl="0" indent="0" algn="l" rtl="0">
              <a:lnSpc>
                <a:spcPct val="115833"/>
              </a:lnSpc>
              <a:spcBef>
                <a:spcPts val="800"/>
              </a:spcBef>
              <a:spcAft>
                <a:spcPts val="0"/>
              </a:spcAft>
              <a:buNone/>
            </a:pPr>
            <a:r>
              <a:rPr lang="en" sz="1200" b="1">
                <a:solidFill>
                  <a:schemeClr val="dk1"/>
                </a:solidFill>
                <a:latin typeface="Calibri"/>
                <a:ea typeface="Calibri"/>
                <a:cs typeface="Calibri"/>
                <a:sym typeface="Calibri"/>
              </a:rPr>
              <a:t>Step 2: Setup Federated Learning Environment</a:t>
            </a:r>
            <a:endParaRPr sz="1200" b="1">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Install Required Federated learning frameworks :</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457200" lvl="0" indent="0" algn="l" rtl="0">
              <a:lnSpc>
                <a:spcPct val="115833"/>
              </a:lnSpc>
              <a:spcBef>
                <a:spcPts val="800"/>
              </a:spcBef>
              <a:spcAft>
                <a:spcPts val="0"/>
              </a:spcAft>
              <a:buNone/>
            </a:pPr>
            <a:r>
              <a:rPr lang="en" sz="1200">
                <a:solidFill>
                  <a:schemeClr val="dk1"/>
                </a:solidFill>
                <a:latin typeface="Calibri"/>
                <a:ea typeface="Calibri"/>
                <a:cs typeface="Calibri"/>
                <a:sym typeface="Calibri"/>
              </a:rPr>
              <a:t>Ensure you have the necessary libraries installed to run your FL code.</a:t>
            </a:r>
            <a:endParaRPr sz="1200">
              <a:solidFill>
                <a:schemeClr val="dk1"/>
              </a:solidFill>
              <a:latin typeface="Calibri"/>
              <a:ea typeface="Calibri"/>
              <a:cs typeface="Calibri"/>
              <a:sym typeface="Calibri"/>
            </a:endParaRPr>
          </a:p>
          <a:p>
            <a:pPr marL="457200" lvl="0" indent="0" algn="l" rtl="0">
              <a:lnSpc>
                <a:spcPct val="115833"/>
              </a:lnSpc>
              <a:spcBef>
                <a:spcPts val="800"/>
              </a:spcBef>
              <a:spcAft>
                <a:spcPts val="0"/>
              </a:spcAft>
              <a:buNone/>
            </a:pPr>
            <a:r>
              <a:rPr lang="en" sz="1200" i="1">
                <a:solidFill>
                  <a:schemeClr val="dk1"/>
                </a:solidFill>
                <a:latin typeface="Calibri"/>
                <a:ea typeface="Calibri"/>
                <a:cs typeface="Calibri"/>
                <a:sym typeface="Calibri"/>
              </a:rPr>
              <a:t>Flower </a:t>
            </a:r>
            <a:r>
              <a:rPr lang="en" sz="1200">
                <a:solidFill>
                  <a:schemeClr val="dk1"/>
                </a:solidFill>
                <a:latin typeface="Calibri"/>
                <a:ea typeface="Calibri"/>
                <a:cs typeface="Calibri"/>
                <a:sym typeface="Calibri"/>
              </a:rPr>
              <a:t>and </a:t>
            </a:r>
            <a:r>
              <a:rPr lang="en" sz="1200" i="1">
                <a:solidFill>
                  <a:schemeClr val="dk1"/>
                </a:solidFill>
                <a:latin typeface="Calibri"/>
                <a:ea typeface="Calibri"/>
                <a:cs typeface="Calibri"/>
                <a:sym typeface="Calibri"/>
              </a:rPr>
              <a:t>TensorFlow Federated (TFF)</a:t>
            </a:r>
            <a:r>
              <a:rPr lang="en" sz="1200">
                <a:solidFill>
                  <a:schemeClr val="dk1"/>
                </a:solidFill>
                <a:latin typeface="Calibri"/>
                <a:ea typeface="Calibri"/>
                <a:cs typeface="Calibri"/>
                <a:sym typeface="Calibri"/>
              </a:rPr>
              <a:t> are the most popular FL frameworks available</a:t>
            </a:r>
            <a:endParaRPr sz="1200">
              <a:solidFill>
                <a:schemeClr val="dk1"/>
              </a:solidFill>
              <a:latin typeface="Calibri"/>
              <a:ea typeface="Calibri"/>
              <a:cs typeface="Calibri"/>
              <a:sym typeface="Calibri"/>
            </a:endParaRPr>
          </a:p>
          <a:p>
            <a:pPr marL="457200" lvl="0" indent="-304800" algn="l" rtl="0">
              <a:lnSpc>
                <a:spcPct val="115833"/>
              </a:lnSpc>
              <a:spcBef>
                <a:spcPts val="800"/>
              </a:spcBef>
              <a:spcAft>
                <a:spcPts val="800"/>
              </a:spcAft>
              <a:buClr>
                <a:schemeClr val="dk1"/>
              </a:buClr>
              <a:buSzPts val="1200"/>
              <a:buFont typeface="Calibri"/>
              <a:buAutoNum type="arabicPeriod"/>
            </a:pPr>
            <a:r>
              <a:rPr lang="en" sz="1200" b="1">
                <a:solidFill>
                  <a:schemeClr val="dk1"/>
                </a:solidFill>
                <a:latin typeface="Calibri"/>
                <a:ea typeface="Calibri"/>
                <a:cs typeface="Calibri"/>
                <a:sym typeface="Calibri"/>
              </a:rPr>
              <a:t>Import Libraries:</a:t>
            </a:r>
            <a:r>
              <a:rPr lang="en" sz="1200">
                <a:solidFill>
                  <a:schemeClr val="dk1"/>
                </a:solidFill>
                <a:latin typeface="Calibri"/>
                <a:ea typeface="Calibri"/>
                <a:cs typeface="Calibri"/>
                <a:sym typeface="Calibri"/>
              </a:rPr>
              <a:t> Begin by importing the required libraries.</a:t>
            </a:r>
            <a:endParaRPr sz="1200">
              <a:solidFill>
                <a:schemeClr val="dk1"/>
              </a:solidFill>
              <a:latin typeface="Calibri"/>
              <a:ea typeface="Calibri"/>
              <a:cs typeface="Calibri"/>
              <a:sym typeface="Calibri"/>
            </a:endParaRPr>
          </a:p>
        </p:txBody>
      </p:sp>
      <p:sp>
        <p:nvSpPr>
          <p:cNvPr id="426" name="Google Shape;426;p73"/>
          <p:cNvSpPr txBox="1"/>
          <p:nvPr/>
        </p:nvSpPr>
        <p:spPr>
          <a:xfrm>
            <a:off x="0" y="0"/>
            <a:ext cx="4555200" cy="1001400"/>
          </a:xfrm>
          <a:prstGeom prst="rect">
            <a:avLst/>
          </a:prstGeom>
          <a:noFill/>
          <a:ln>
            <a:noFill/>
          </a:ln>
        </p:spPr>
        <p:txBody>
          <a:bodyPr spcFirstLastPara="1" wrap="square" lIns="91425" tIns="91425" rIns="91425" bIns="91425" anchor="t" anchorCtr="0">
            <a:spAutoFit/>
          </a:bodyPr>
          <a:lstStyle/>
          <a:p>
            <a:pPr marL="0" lvl="0" indent="0" algn="l" rtl="0">
              <a:lnSpc>
                <a:spcPct val="115833"/>
              </a:lnSpc>
              <a:spcBef>
                <a:spcPts val="0"/>
              </a:spcBef>
              <a:spcAft>
                <a:spcPts val="800"/>
              </a:spcAft>
              <a:buClr>
                <a:schemeClr val="dk1"/>
              </a:buClr>
              <a:buSzPts val="1100"/>
              <a:buFont typeface="Arial"/>
              <a:buNone/>
            </a:pPr>
            <a:r>
              <a:rPr lang="en" sz="1600" b="1">
                <a:solidFill>
                  <a:schemeClr val="dk1"/>
                </a:solidFill>
                <a:latin typeface="Calibri"/>
                <a:ea typeface="Calibri"/>
                <a:cs typeface="Calibri"/>
                <a:sym typeface="Calibri"/>
              </a:rPr>
              <a:t>Step-by-step procedure implemented using federated learning on the ERG dataset for psychological disorder classification</a:t>
            </a:r>
            <a:endParaRPr sz="1600">
              <a:solidFill>
                <a:schemeClr val="dk2"/>
              </a:solidFill>
            </a:endParaRPr>
          </a:p>
        </p:txBody>
      </p:sp>
      <p:pic>
        <p:nvPicPr>
          <p:cNvPr id="427" name="Google Shape;427;p73"/>
          <p:cNvPicPr preferRelativeResize="0"/>
          <p:nvPr/>
        </p:nvPicPr>
        <p:blipFill>
          <a:blip r:embed="rId3">
            <a:alphaModFix/>
          </a:blip>
          <a:stretch>
            <a:fillRect/>
          </a:stretch>
        </p:blipFill>
        <p:spPr>
          <a:xfrm>
            <a:off x="5023525" y="36650"/>
            <a:ext cx="3947400" cy="5070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4"/>
          <p:cNvSpPr txBox="1">
            <a:spLocks noGrp="1"/>
          </p:cNvSpPr>
          <p:nvPr>
            <p:ph type="body" idx="1"/>
          </p:nvPr>
        </p:nvSpPr>
        <p:spPr>
          <a:xfrm>
            <a:off x="0" y="0"/>
            <a:ext cx="3958500" cy="5143500"/>
          </a:xfrm>
          <a:prstGeom prst="rect">
            <a:avLst/>
          </a:prstGeom>
        </p:spPr>
        <p:txBody>
          <a:bodyPr spcFirstLastPara="1" wrap="square" lIns="91425" tIns="91425" rIns="91425" bIns="91425" anchor="t" anchorCtr="0">
            <a:noAutofit/>
          </a:bodyPr>
          <a:lstStyle/>
          <a:p>
            <a:pPr marL="0" lvl="0" indent="0" algn="l" rtl="0">
              <a:lnSpc>
                <a:spcPct val="115833"/>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Step 3: Define the Federated Learning Process</a:t>
            </a:r>
            <a:endParaRPr sz="1200" b="1">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Create a Central Aggregator:</a:t>
            </a:r>
            <a:r>
              <a:rPr lang="en" sz="1200">
                <a:solidFill>
                  <a:schemeClr val="dk1"/>
                </a:solidFill>
                <a:latin typeface="Calibri"/>
                <a:ea typeface="Calibri"/>
                <a:cs typeface="Calibri"/>
                <a:sym typeface="Calibri"/>
              </a:rPr>
              <a:t> Set up the server (central aggregator) which will aggregate the local updates from various clients.</a:t>
            </a:r>
            <a:endParaRPr sz="1200">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Client-Side Training:</a:t>
            </a:r>
            <a:r>
              <a:rPr lang="en" sz="1200">
                <a:solidFill>
                  <a:schemeClr val="dk1"/>
                </a:solidFill>
                <a:latin typeface="Calibri"/>
                <a:ea typeface="Calibri"/>
                <a:cs typeface="Calibri"/>
                <a:sym typeface="Calibri"/>
              </a:rPr>
              <a:t> Implement the suitable deep learning model training on the client side. Each client's local model will be updated using its own data.</a:t>
            </a:r>
            <a:endParaRPr sz="1200">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Model Aggregation:</a:t>
            </a:r>
            <a:r>
              <a:rPr lang="en" sz="1200">
                <a:solidFill>
                  <a:schemeClr val="dk1"/>
                </a:solidFill>
                <a:latin typeface="Calibri"/>
                <a:ea typeface="Calibri"/>
                <a:cs typeface="Calibri"/>
                <a:sym typeface="Calibri"/>
              </a:rPr>
              <a:t> Use the Federated Averaging (FedAvg) algorithm to aggregate the client updates at the server.</a:t>
            </a:r>
            <a:endParaRPr sz="1200">
              <a:solidFill>
                <a:schemeClr val="dk1"/>
              </a:solidFill>
              <a:latin typeface="Calibri"/>
              <a:ea typeface="Calibri"/>
              <a:cs typeface="Calibri"/>
              <a:sym typeface="Calibri"/>
            </a:endParaRPr>
          </a:p>
          <a:p>
            <a:pPr marL="0" lvl="0" indent="0" algn="l" rtl="0">
              <a:lnSpc>
                <a:spcPct val="115833"/>
              </a:lnSpc>
              <a:spcBef>
                <a:spcPts val="800"/>
              </a:spcBef>
              <a:spcAft>
                <a:spcPts val="0"/>
              </a:spcAft>
              <a:buNone/>
            </a:pPr>
            <a:r>
              <a:rPr lang="en" sz="1200" b="1">
                <a:solidFill>
                  <a:schemeClr val="dk1"/>
                </a:solidFill>
                <a:latin typeface="Calibri"/>
                <a:ea typeface="Calibri"/>
                <a:cs typeface="Calibri"/>
                <a:sym typeface="Calibri"/>
              </a:rPr>
              <a:t>Step 4: Implement the Federated Learning Algorithm</a:t>
            </a:r>
            <a:endParaRPr sz="1200" b="1">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Prepare the Dataset:</a:t>
            </a:r>
            <a:r>
              <a:rPr lang="en" sz="1200">
                <a:solidFill>
                  <a:schemeClr val="dk1"/>
                </a:solidFill>
                <a:latin typeface="Calibri"/>
                <a:ea typeface="Calibri"/>
                <a:cs typeface="Calibri"/>
                <a:sym typeface="Calibri"/>
              </a:rPr>
              <a:t> Load and preprocess your ERG dataset.</a:t>
            </a:r>
            <a:endParaRPr sz="1200">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Client-Side Preprocessing:</a:t>
            </a:r>
            <a:r>
              <a:rPr lang="en" sz="1200">
                <a:solidFill>
                  <a:schemeClr val="dk1"/>
                </a:solidFill>
                <a:latin typeface="Calibri"/>
                <a:ea typeface="Calibri"/>
                <a:cs typeface="Calibri"/>
                <a:sym typeface="Calibri"/>
              </a:rPr>
              <a:t> Format the dataset for local client training.</a:t>
            </a:r>
            <a:endParaRPr sz="1200">
              <a:solidFill>
                <a:schemeClr val="dk1"/>
              </a:solidFill>
              <a:latin typeface="Calibri"/>
              <a:ea typeface="Calibri"/>
              <a:cs typeface="Calibri"/>
              <a:sym typeface="Calibri"/>
            </a:endParaRPr>
          </a:p>
          <a:p>
            <a:pPr marL="457200" lvl="0" indent="-304800" algn="l" rtl="0">
              <a:lnSpc>
                <a:spcPct val="115833"/>
              </a:lnSpc>
              <a:spcBef>
                <a:spcPts val="800"/>
              </a:spcBef>
              <a:spcAft>
                <a:spcPts val="800"/>
              </a:spcAft>
              <a:buClr>
                <a:schemeClr val="dk1"/>
              </a:buClr>
              <a:buSzPts val="1200"/>
              <a:buFont typeface="Calibri"/>
              <a:buAutoNum type="arabicPeriod"/>
            </a:pPr>
            <a:r>
              <a:rPr lang="en" sz="1200" b="1">
                <a:solidFill>
                  <a:schemeClr val="dk1"/>
                </a:solidFill>
                <a:latin typeface="Calibri"/>
                <a:ea typeface="Calibri"/>
                <a:cs typeface="Calibri"/>
                <a:sym typeface="Calibri"/>
              </a:rPr>
              <a:t>Define the Model:</a:t>
            </a:r>
            <a:r>
              <a:rPr lang="en" sz="1200">
                <a:solidFill>
                  <a:schemeClr val="dk1"/>
                </a:solidFill>
                <a:latin typeface="Calibri"/>
                <a:ea typeface="Calibri"/>
                <a:cs typeface="Calibri"/>
                <a:sym typeface="Calibri"/>
              </a:rPr>
              <a:t> Create the model architecture using TensorFlow.</a:t>
            </a:r>
            <a:endParaRPr sz="1200"/>
          </a:p>
        </p:txBody>
      </p:sp>
      <p:sp>
        <p:nvSpPr>
          <p:cNvPr id="433" name="Google Shape;433;p74"/>
          <p:cNvSpPr txBox="1"/>
          <p:nvPr/>
        </p:nvSpPr>
        <p:spPr>
          <a:xfrm>
            <a:off x="3958500" y="0"/>
            <a:ext cx="5185500" cy="5144100"/>
          </a:xfrm>
          <a:prstGeom prst="rect">
            <a:avLst/>
          </a:prstGeom>
          <a:noFill/>
          <a:ln>
            <a:noFill/>
          </a:ln>
        </p:spPr>
        <p:txBody>
          <a:bodyPr spcFirstLastPara="1" wrap="square" lIns="91425" tIns="91425" rIns="91425" bIns="91425" anchor="t" anchorCtr="0">
            <a:spAutoFit/>
          </a:bodyPr>
          <a:lstStyle/>
          <a:p>
            <a:pPr marL="0" lvl="0" indent="0" algn="l" rtl="0">
              <a:lnSpc>
                <a:spcPct val="115833"/>
              </a:lnSpc>
              <a:spcBef>
                <a:spcPts val="0"/>
              </a:spcBef>
              <a:spcAft>
                <a:spcPts val="0"/>
              </a:spcAft>
              <a:buNone/>
            </a:pPr>
            <a:r>
              <a:rPr lang="en" sz="1200" b="1">
                <a:solidFill>
                  <a:schemeClr val="dk1"/>
                </a:solidFill>
                <a:latin typeface="Calibri"/>
                <a:ea typeface="Calibri"/>
                <a:cs typeface="Calibri"/>
                <a:sym typeface="Calibri"/>
              </a:rPr>
              <a:t>Step 5: Train the Model</a:t>
            </a:r>
            <a:endParaRPr sz="1200" b="1">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Initialize Clients:</a:t>
            </a:r>
            <a:r>
              <a:rPr lang="en" sz="1200">
                <a:solidFill>
                  <a:schemeClr val="dk1"/>
                </a:solidFill>
                <a:latin typeface="Calibri"/>
                <a:ea typeface="Calibri"/>
                <a:cs typeface="Calibri"/>
                <a:sym typeface="Calibri"/>
              </a:rPr>
              <a:t> Select a small number of clients and preprocess their datasets. Define the number of clients, batch size, training &amp; testing data division… in this section</a:t>
            </a:r>
            <a:endParaRPr sz="1200">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Client-Side Training and Model Updates:</a:t>
            </a:r>
            <a:r>
              <a:rPr lang="en" sz="1200">
                <a:solidFill>
                  <a:schemeClr val="dk1"/>
                </a:solidFill>
                <a:latin typeface="Calibri"/>
                <a:ea typeface="Calibri"/>
                <a:cs typeface="Calibri"/>
                <a:sym typeface="Calibri"/>
              </a:rPr>
              <a:t> Train the model on each client’s data and send the local updates to the central server.</a:t>
            </a:r>
            <a:endParaRPr sz="1200">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Model Aggregation at Server:</a:t>
            </a:r>
            <a:r>
              <a:rPr lang="en" sz="1200">
                <a:solidFill>
                  <a:schemeClr val="dk1"/>
                </a:solidFill>
                <a:latin typeface="Calibri"/>
                <a:ea typeface="Calibri"/>
                <a:cs typeface="Calibri"/>
                <a:sym typeface="Calibri"/>
              </a:rPr>
              <a:t> Aggregate the local updates to form a global model. Repeat the process for several rounds to improve accuracy.</a:t>
            </a:r>
            <a:endParaRPr sz="1200" b="1">
              <a:solidFill>
                <a:schemeClr val="dk1"/>
              </a:solidFill>
              <a:latin typeface="Calibri"/>
              <a:ea typeface="Calibri"/>
              <a:cs typeface="Calibri"/>
              <a:sym typeface="Calibri"/>
            </a:endParaRPr>
          </a:p>
          <a:p>
            <a:pPr marL="0" lvl="0" indent="0" algn="l" rtl="0">
              <a:lnSpc>
                <a:spcPct val="115833"/>
              </a:lnSpc>
              <a:spcBef>
                <a:spcPts val="8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Step 6: Evaluate the Model</a:t>
            </a:r>
            <a:endParaRPr sz="1200" b="1">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Evaluation Metrics:</a:t>
            </a:r>
            <a:r>
              <a:rPr lang="en" sz="1200">
                <a:solidFill>
                  <a:schemeClr val="dk1"/>
                </a:solidFill>
                <a:latin typeface="Calibri"/>
                <a:ea typeface="Calibri"/>
                <a:cs typeface="Calibri"/>
                <a:sym typeface="Calibri"/>
              </a:rPr>
              <a:t> Define the metrics for evaluating the model performance (e.g., loss, accuracy, ROC-AUC plots).</a:t>
            </a:r>
            <a:endParaRPr sz="1200">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Evaluate on Test Data:</a:t>
            </a:r>
            <a:r>
              <a:rPr lang="en" sz="1200">
                <a:solidFill>
                  <a:schemeClr val="dk1"/>
                </a:solidFill>
                <a:latin typeface="Calibri"/>
                <a:ea typeface="Calibri"/>
                <a:cs typeface="Calibri"/>
                <a:sym typeface="Calibri"/>
              </a:rPr>
              <a:t> Evaluate the global model on a test dataset to measure its performance.</a:t>
            </a:r>
            <a:endParaRPr sz="1200">
              <a:solidFill>
                <a:schemeClr val="dk1"/>
              </a:solidFill>
              <a:latin typeface="Calibri"/>
              <a:ea typeface="Calibri"/>
              <a:cs typeface="Calibri"/>
              <a:sym typeface="Calibri"/>
            </a:endParaRPr>
          </a:p>
          <a:p>
            <a:pPr marL="0" lvl="0" indent="0" algn="l" rtl="0">
              <a:lnSpc>
                <a:spcPct val="115833"/>
              </a:lnSpc>
              <a:spcBef>
                <a:spcPts val="80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Step 7: Fine-Tuning and Optimization</a:t>
            </a:r>
            <a:endParaRPr sz="1200" b="1">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Hyperparameter Tuning:</a:t>
            </a:r>
            <a:r>
              <a:rPr lang="en" sz="1200">
                <a:solidFill>
                  <a:schemeClr val="dk1"/>
                </a:solidFill>
                <a:latin typeface="Calibri"/>
                <a:ea typeface="Calibri"/>
                <a:cs typeface="Calibri"/>
                <a:sym typeface="Calibri"/>
              </a:rPr>
              <a:t> Adjust the hyperparameters such as learning rate, batch size, and number of communication rounds to optimize the model.</a:t>
            </a:r>
            <a:endParaRPr sz="1200">
              <a:solidFill>
                <a:schemeClr val="dk1"/>
              </a:solidFill>
              <a:latin typeface="Calibri"/>
              <a:ea typeface="Calibri"/>
              <a:cs typeface="Calibri"/>
              <a:sym typeface="Calibri"/>
            </a:endParaRPr>
          </a:p>
          <a:p>
            <a:pPr marL="457200" lvl="0" indent="-304800" algn="l" rtl="0">
              <a:lnSpc>
                <a:spcPct val="115833"/>
              </a:lnSpc>
              <a:spcBef>
                <a:spcPts val="800"/>
              </a:spcBef>
              <a:spcAft>
                <a:spcPts val="800"/>
              </a:spcAft>
              <a:buClr>
                <a:schemeClr val="dk1"/>
              </a:buClr>
              <a:buSzPts val="1200"/>
              <a:buFont typeface="Calibri"/>
              <a:buAutoNum type="arabicPeriod"/>
            </a:pPr>
            <a:r>
              <a:rPr lang="en" sz="1200" b="1">
                <a:solidFill>
                  <a:schemeClr val="dk1"/>
                </a:solidFill>
                <a:latin typeface="Calibri"/>
                <a:ea typeface="Calibri"/>
                <a:cs typeface="Calibri"/>
                <a:sym typeface="Calibri"/>
              </a:rPr>
              <a:t>Model Optimization:</a:t>
            </a:r>
            <a:r>
              <a:rPr lang="en" sz="1200">
                <a:solidFill>
                  <a:schemeClr val="dk1"/>
                </a:solidFill>
                <a:latin typeface="Calibri"/>
                <a:ea typeface="Calibri"/>
                <a:cs typeface="Calibri"/>
                <a:sym typeface="Calibri"/>
              </a:rPr>
              <a:t> Implement techniques to enhance model performance and accuracy (like Use of adam optimizer).</a:t>
            </a:r>
            <a:endParaRPr sz="1200">
              <a:solidFill>
                <a:schemeClr val="dk2"/>
              </a:solidFill>
            </a:endParaRPr>
          </a:p>
        </p:txBody>
      </p:sp>
      <p:cxnSp>
        <p:nvCxnSpPr>
          <p:cNvPr id="434" name="Google Shape;434;p74"/>
          <p:cNvCxnSpPr/>
          <p:nvPr/>
        </p:nvCxnSpPr>
        <p:spPr>
          <a:xfrm>
            <a:off x="3958500" y="-3300"/>
            <a:ext cx="21900" cy="5150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Federated Learning Workflow for ERG Data</a:t>
            </a:r>
            <a:endParaRPr/>
          </a:p>
        </p:txBody>
      </p:sp>
      <p:sp>
        <p:nvSpPr>
          <p:cNvPr id="440" name="Google Shape;440;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The server and client codes implement a federated learning (FL) framework where multiple clients collaboratively train a global model on decentralized ERG (Electroretinography) data. Each client holds its own local dataset and updates the model by training locally. These updates are aggregated on the server to improve the global model over multiple epochs.</a:t>
            </a:r>
            <a:endParaRPr>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6"/>
          <p:cNvSpPr txBox="1">
            <a:spLocks noGrp="1"/>
          </p:cNvSpPr>
          <p:nvPr>
            <p:ph type="title"/>
          </p:nvPr>
        </p:nvSpPr>
        <p:spPr>
          <a:xfrm>
            <a:off x="3069150" y="0"/>
            <a:ext cx="30057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t>Server-Side Workflow</a:t>
            </a:r>
            <a:endParaRPr sz="2200"/>
          </a:p>
        </p:txBody>
      </p:sp>
      <p:sp>
        <p:nvSpPr>
          <p:cNvPr id="446" name="Google Shape;446;p76"/>
          <p:cNvSpPr txBox="1">
            <a:spLocks noGrp="1"/>
          </p:cNvSpPr>
          <p:nvPr>
            <p:ph type="body" idx="1"/>
          </p:nvPr>
        </p:nvSpPr>
        <p:spPr>
          <a:xfrm>
            <a:off x="0" y="580400"/>
            <a:ext cx="9144000" cy="448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b="1">
                <a:solidFill>
                  <a:schemeClr val="dk1"/>
                </a:solidFill>
              </a:rPr>
              <a:t>Initialize the Global Model</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The server defines a global model using PyTorch. It consists of fully connected layers for predicting mental disorders based on ERG data.</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The model architecture is shared with all clients.</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Client Update Management</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The server uses Flask to expose HTTP endpoints for communication with clients:</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/send_model_update</a:t>
            </a:r>
            <a:r>
              <a:rPr lang="en" sz="1100">
                <a:solidFill>
                  <a:schemeClr val="dk1"/>
                </a:solidFill>
              </a:rPr>
              <a:t>: Receives model updates from clients.</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/get_global_model</a:t>
            </a:r>
            <a:r>
              <a:rPr lang="en" sz="1100">
                <a:solidFill>
                  <a:schemeClr val="dk1"/>
                </a:solidFill>
              </a:rPr>
              <a:t>: Sends the current global model to clients.</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Model Aggregation</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Once updates are received from all expected clients (</a:t>
            </a:r>
            <a:r>
              <a:rPr lang="en" sz="1100">
                <a:solidFill>
                  <a:srgbClr val="188038"/>
                </a:solidFill>
                <a:latin typeface="Roboto Mono"/>
                <a:ea typeface="Roboto Mono"/>
                <a:cs typeface="Roboto Mono"/>
                <a:sym typeface="Roboto Mono"/>
              </a:rPr>
              <a:t>app.config['expected_clients']</a:t>
            </a:r>
            <a:r>
              <a:rPr lang="en" sz="1100">
                <a:solidFill>
                  <a:schemeClr val="dk1"/>
                </a:solidFill>
              </a:rPr>
              <a:t>), the server aggregates the model updates using </a:t>
            </a:r>
            <a:r>
              <a:rPr lang="en" sz="1100" b="1">
                <a:solidFill>
                  <a:schemeClr val="dk1"/>
                </a:solidFill>
              </a:rPr>
              <a:t>Federated Averaging (FedAvg)</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Each parameter in the global model is updated as the mean of the corresponding parameters from all client models.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This aggregation ensures that the global model learns collectively from all clients’ data without accessing the actual data directly.</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Communication</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After aggregation, the updated global model is sent back to all clients for the next epoch.</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77"/>
          <p:cNvPicPr preferRelativeResize="0"/>
          <p:nvPr/>
        </p:nvPicPr>
        <p:blipFill>
          <a:blip r:embed="rId3">
            <a:alphaModFix/>
          </a:blip>
          <a:stretch>
            <a:fillRect/>
          </a:stretch>
        </p:blipFill>
        <p:spPr>
          <a:xfrm>
            <a:off x="152400" y="1536650"/>
            <a:ext cx="8839200" cy="1868822"/>
          </a:xfrm>
          <a:prstGeom prst="rect">
            <a:avLst/>
          </a:prstGeom>
          <a:noFill/>
          <a:ln>
            <a:noFill/>
          </a:ln>
        </p:spPr>
      </p:pic>
      <p:sp>
        <p:nvSpPr>
          <p:cNvPr id="452" name="Google Shape;452;p77"/>
          <p:cNvSpPr txBox="1"/>
          <p:nvPr/>
        </p:nvSpPr>
        <p:spPr>
          <a:xfrm>
            <a:off x="152400" y="733400"/>
            <a:ext cx="4196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Server running…</a:t>
            </a:r>
            <a:endParaRPr sz="18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8"/>
          <p:cNvSpPr txBox="1">
            <a:spLocks noGrp="1"/>
          </p:cNvSpPr>
          <p:nvPr>
            <p:ph type="title"/>
          </p:nvPr>
        </p:nvSpPr>
        <p:spPr>
          <a:xfrm>
            <a:off x="3163950" y="0"/>
            <a:ext cx="28161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t>Client-Side Workflow</a:t>
            </a:r>
            <a:endParaRPr sz="2200"/>
          </a:p>
        </p:txBody>
      </p:sp>
      <p:sp>
        <p:nvSpPr>
          <p:cNvPr id="458" name="Google Shape;458;p78"/>
          <p:cNvSpPr txBox="1">
            <a:spLocks noGrp="1"/>
          </p:cNvSpPr>
          <p:nvPr>
            <p:ph type="body" idx="1"/>
          </p:nvPr>
        </p:nvSpPr>
        <p:spPr>
          <a:xfrm>
            <a:off x="0" y="441975"/>
            <a:ext cx="4572000" cy="46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Data Preprocessing</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Each client preprocesses its local ERG data:</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Features are normalized to ensure consistent scaling.</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Labels are extracted and encoded as integers for classification.</a:t>
            </a:r>
            <a:endParaRPr sz="1100">
              <a:solidFill>
                <a:schemeClr val="dk1"/>
              </a:solidFill>
            </a:endParaRPr>
          </a:p>
          <a:p>
            <a:pPr marL="0" lvl="0" indent="0" algn="l" rtl="0">
              <a:spcBef>
                <a:spcPts val="1200"/>
              </a:spcBef>
              <a:spcAft>
                <a:spcPts val="0"/>
              </a:spcAft>
              <a:buNone/>
            </a:pPr>
            <a:r>
              <a:rPr lang="en" sz="1100" b="1">
                <a:solidFill>
                  <a:schemeClr val="dk1"/>
                </a:solidFill>
              </a:rPr>
              <a:t>Initialize the Local Model</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Each client initializes a local model with the same architecture as the global model.</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Communication with the Server</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At the beginning of each epoch, the client requests the latest global model from the server (</a:t>
            </a:r>
            <a:r>
              <a:rPr lang="en" sz="1100">
                <a:solidFill>
                  <a:srgbClr val="188038"/>
                </a:solidFill>
                <a:latin typeface="Roboto Mono"/>
                <a:ea typeface="Roboto Mono"/>
                <a:cs typeface="Roboto Mono"/>
                <a:sym typeface="Roboto Mono"/>
              </a:rPr>
              <a:t>/get_global_model</a:t>
            </a:r>
            <a:r>
              <a:rPr lang="en" sz="1100">
                <a:solidFill>
                  <a:schemeClr val="dk1"/>
                </a:solidFill>
              </a:rPr>
              <a:t> endpoint).</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The client updates its local model with the global model's state.</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Local Training</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The client trains its local model on its own dataset for a fixed number of epochs using stochastic gradient descent (SGD).</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Training involves backpropagation and weight updates based on local data.</a:t>
            </a:r>
            <a:endParaRPr sz="1100" b="1">
              <a:solidFill>
                <a:schemeClr val="dk1"/>
              </a:solidFill>
            </a:endParaRPr>
          </a:p>
        </p:txBody>
      </p:sp>
      <p:sp>
        <p:nvSpPr>
          <p:cNvPr id="459" name="Google Shape;459;p78"/>
          <p:cNvSpPr txBox="1"/>
          <p:nvPr/>
        </p:nvSpPr>
        <p:spPr>
          <a:xfrm>
            <a:off x="4572000" y="441975"/>
            <a:ext cx="4572000" cy="244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rPr>
              <a:t>Model Update Submission</a:t>
            </a:r>
            <a:r>
              <a:rPr lang="en" sz="1100">
                <a:solidFill>
                  <a:schemeClr val="dk1"/>
                </a:solidFill>
              </a:rPr>
              <a:t>:</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After training, the client sends its updated model weights to the server via the </a:t>
            </a:r>
            <a:r>
              <a:rPr lang="en" sz="1100">
                <a:solidFill>
                  <a:srgbClr val="188038"/>
                </a:solidFill>
                <a:latin typeface="Roboto Mono"/>
                <a:ea typeface="Roboto Mono"/>
                <a:cs typeface="Roboto Mono"/>
                <a:sym typeface="Roboto Mono"/>
              </a:rPr>
              <a:t>/send_model_update</a:t>
            </a:r>
            <a:r>
              <a:rPr lang="en" sz="1100">
                <a:solidFill>
                  <a:schemeClr val="dk1"/>
                </a:solidFill>
              </a:rPr>
              <a:t> endpoint.</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Prediction and Evaluation</a:t>
            </a:r>
            <a:r>
              <a:rPr lang="en" sz="1100">
                <a:solidFill>
                  <a:schemeClr val="dk1"/>
                </a:solidFill>
              </a:rPr>
              <a:t>:</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Once training completes, the client uses the final model to make predictions on its local dataset and save the results to a CSV file.</a:t>
            </a:r>
            <a:endParaRPr sz="1100" b="1">
              <a:solidFill>
                <a:schemeClr val="dk1"/>
              </a:solidFill>
            </a:endParaRPr>
          </a:p>
          <a:p>
            <a:pPr marL="0" lvl="0" indent="0" algn="l" rtl="0">
              <a:spcBef>
                <a:spcPts val="1200"/>
              </a:spcBef>
              <a:spcAft>
                <a:spcPts val="0"/>
              </a:spcAft>
              <a:buNone/>
            </a:pPr>
            <a:endParaRPr sz="1800">
              <a:solidFill>
                <a:schemeClr val="dk2"/>
              </a:solidFill>
            </a:endParaRPr>
          </a:p>
        </p:txBody>
      </p:sp>
      <p:pic>
        <p:nvPicPr>
          <p:cNvPr id="460" name="Google Shape;460;p78"/>
          <p:cNvPicPr preferRelativeResize="0"/>
          <p:nvPr/>
        </p:nvPicPr>
        <p:blipFill>
          <a:blip r:embed="rId3">
            <a:alphaModFix/>
          </a:blip>
          <a:stretch>
            <a:fillRect/>
          </a:stretch>
        </p:blipFill>
        <p:spPr>
          <a:xfrm>
            <a:off x="4630300" y="2688300"/>
            <a:ext cx="4370125" cy="1301650"/>
          </a:xfrm>
          <a:prstGeom prst="rect">
            <a:avLst/>
          </a:prstGeom>
          <a:noFill/>
          <a:ln>
            <a:noFill/>
          </a:ln>
        </p:spPr>
      </p:pic>
      <p:sp>
        <p:nvSpPr>
          <p:cNvPr id="461" name="Google Shape;461;p78"/>
          <p:cNvSpPr txBox="1"/>
          <p:nvPr/>
        </p:nvSpPr>
        <p:spPr>
          <a:xfrm>
            <a:off x="4630303" y="3989950"/>
            <a:ext cx="3602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Running Client side code with server ip address</a:t>
            </a:r>
            <a:endParaRPr sz="11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9"/>
          <p:cNvSpPr txBox="1">
            <a:spLocks noGrp="1"/>
          </p:cNvSpPr>
          <p:nvPr>
            <p:ph type="title"/>
          </p:nvPr>
        </p:nvSpPr>
        <p:spPr>
          <a:xfrm>
            <a:off x="2879850" y="0"/>
            <a:ext cx="3384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t>Communication Workflow</a:t>
            </a:r>
            <a:endParaRPr sz="2200"/>
          </a:p>
        </p:txBody>
      </p:sp>
      <p:sp>
        <p:nvSpPr>
          <p:cNvPr id="467" name="Google Shape;467;p79"/>
          <p:cNvSpPr txBox="1">
            <a:spLocks noGrp="1"/>
          </p:cNvSpPr>
          <p:nvPr>
            <p:ph type="body" idx="1"/>
          </p:nvPr>
        </p:nvSpPr>
        <p:spPr>
          <a:xfrm>
            <a:off x="311700" y="434700"/>
            <a:ext cx="4491900" cy="456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b="1">
                <a:solidFill>
                  <a:schemeClr val="dk1"/>
                </a:solidFill>
              </a:rPr>
              <a:t>Initialization</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The server starts and waits for clients to connect.</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Each client independently preprocesses its data and connects to the server.</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Iteration (for each epoch)</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AutoNum type="arabicPeriod"/>
            </a:pPr>
            <a:r>
              <a:rPr lang="en" sz="1100">
                <a:solidFill>
                  <a:schemeClr val="dk1"/>
                </a:solidFill>
              </a:rPr>
              <a:t>Clients request the global model.</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Clients train the local model on their data.</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Clients send updated weights to the server.</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The server aggregates the weights and updates the global model.</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The updated global model is sent back to clients.</a:t>
            </a:r>
            <a:endParaRPr/>
          </a:p>
        </p:txBody>
      </p:sp>
      <p:pic>
        <p:nvPicPr>
          <p:cNvPr id="468" name="Google Shape;468;p79"/>
          <p:cNvPicPr preferRelativeResize="0"/>
          <p:nvPr/>
        </p:nvPicPr>
        <p:blipFill>
          <a:blip r:embed="rId3">
            <a:alphaModFix/>
          </a:blip>
          <a:stretch>
            <a:fillRect/>
          </a:stretch>
        </p:blipFill>
        <p:spPr>
          <a:xfrm>
            <a:off x="4913900" y="506337"/>
            <a:ext cx="4121427" cy="4130824"/>
          </a:xfrm>
          <a:prstGeom prst="rect">
            <a:avLst/>
          </a:prstGeom>
          <a:noFill/>
          <a:ln>
            <a:noFill/>
          </a:ln>
        </p:spPr>
      </p:pic>
      <p:sp>
        <p:nvSpPr>
          <p:cNvPr id="469" name="Google Shape;469;p79"/>
          <p:cNvSpPr txBox="1"/>
          <p:nvPr/>
        </p:nvSpPr>
        <p:spPr>
          <a:xfrm>
            <a:off x="4913900" y="4637150"/>
            <a:ext cx="3261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Server receiving request from Client.</a:t>
            </a:r>
            <a:endParaRPr sz="11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80"/>
          <p:cNvSpPr txBox="1">
            <a:spLocks noGrp="1"/>
          </p:cNvSpPr>
          <p:nvPr>
            <p:ph type="title"/>
          </p:nvPr>
        </p:nvSpPr>
        <p:spPr>
          <a:xfrm>
            <a:off x="2198550" y="0"/>
            <a:ext cx="47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t>Accuracy Improvement Over Epochs</a:t>
            </a:r>
            <a:endParaRPr sz="2200"/>
          </a:p>
        </p:txBody>
      </p:sp>
      <p:sp>
        <p:nvSpPr>
          <p:cNvPr id="475" name="Google Shape;475;p80"/>
          <p:cNvSpPr txBox="1">
            <a:spLocks noGrp="1"/>
          </p:cNvSpPr>
          <p:nvPr>
            <p:ph type="body" idx="1"/>
          </p:nvPr>
        </p:nvSpPr>
        <p:spPr>
          <a:xfrm>
            <a:off x="311700" y="485700"/>
            <a:ext cx="8520600" cy="408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b="1">
                <a:solidFill>
                  <a:schemeClr val="dk1"/>
                </a:solidFill>
              </a:rPr>
              <a:t>Initial Model</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The initial global model is randomly initialized and has poor performance.</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Accuracy is low because the model hasn't yet learned from any data.</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Model Updates</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Each client's local training improves its version of the model based on its data.</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Aggregating these updates allows the global model to learn generalized patterns from all clients' datasets.</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Epoch-by-Epoch Improvement</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As the global model is iteratively updated and shared, it accumulates knowledge from all clients.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This leads to a gradual improvement in prediction accuracy across epochs.</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Final Accuracy</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After multiple epochs, the global model converges, achieving higher accuracy on unseen data compared to any individual client model.</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81"/>
          <p:cNvPicPr preferRelativeResize="0"/>
          <p:nvPr/>
        </p:nvPicPr>
        <p:blipFill>
          <a:blip r:embed="rId3">
            <a:alphaModFix/>
          </a:blip>
          <a:stretch>
            <a:fillRect/>
          </a:stretch>
        </p:blipFill>
        <p:spPr>
          <a:xfrm>
            <a:off x="2566850" y="152400"/>
            <a:ext cx="3140473" cy="4838701"/>
          </a:xfrm>
          <a:prstGeom prst="rect">
            <a:avLst/>
          </a:prstGeom>
          <a:noFill/>
          <a:ln>
            <a:noFill/>
          </a:ln>
        </p:spPr>
      </p:pic>
      <p:pic>
        <p:nvPicPr>
          <p:cNvPr id="481" name="Google Shape;481;p81"/>
          <p:cNvPicPr preferRelativeResize="0"/>
          <p:nvPr/>
        </p:nvPicPr>
        <p:blipFill>
          <a:blip r:embed="rId4">
            <a:alphaModFix/>
          </a:blip>
          <a:stretch>
            <a:fillRect/>
          </a:stretch>
        </p:blipFill>
        <p:spPr>
          <a:xfrm>
            <a:off x="6002438" y="152400"/>
            <a:ext cx="2793475" cy="2343650"/>
          </a:xfrm>
          <a:prstGeom prst="rect">
            <a:avLst/>
          </a:prstGeom>
          <a:noFill/>
          <a:ln>
            <a:noFill/>
          </a:ln>
        </p:spPr>
      </p:pic>
      <p:pic>
        <p:nvPicPr>
          <p:cNvPr id="482" name="Google Shape;482;p81"/>
          <p:cNvPicPr preferRelativeResize="0"/>
          <p:nvPr/>
        </p:nvPicPr>
        <p:blipFill>
          <a:blip r:embed="rId5">
            <a:alphaModFix/>
          </a:blip>
          <a:stretch>
            <a:fillRect/>
          </a:stretch>
        </p:blipFill>
        <p:spPr>
          <a:xfrm>
            <a:off x="5707325" y="2453325"/>
            <a:ext cx="3383701" cy="2537776"/>
          </a:xfrm>
          <a:prstGeom prst="rect">
            <a:avLst/>
          </a:prstGeom>
          <a:noFill/>
          <a:ln>
            <a:noFill/>
          </a:ln>
        </p:spPr>
      </p:pic>
      <p:sp>
        <p:nvSpPr>
          <p:cNvPr id="483" name="Google Shape;483;p81"/>
          <p:cNvSpPr txBox="1"/>
          <p:nvPr/>
        </p:nvSpPr>
        <p:spPr>
          <a:xfrm>
            <a:off x="0" y="41275"/>
            <a:ext cx="2508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Client Side communicating with server and improving accuracy over epochs.</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aphicFrame>
        <p:nvGraphicFramePr>
          <p:cNvPr id="82" name="Google Shape;82;p18"/>
          <p:cNvGraphicFramePr/>
          <p:nvPr/>
        </p:nvGraphicFramePr>
        <p:xfrm>
          <a:off x="810450" y="165325"/>
          <a:ext cx="7523100" cy="4552970"/>
        </p:xfrm>
        <a:graphic>
          <a:graphicData uri="http://schemas.openxmlformats.org/drawingml/2006/table">
            <a:tbl>
              <a:tblPr>
                <a:noFill/>
                <a:tableStyleId>{867E268F-E538-4864-873B-33647DA6FE83}</a:tableStyleId>
              </a:tblPr>
              <a:tblGrid>
                <a:gridCol w="881350">
                  <a:extLst>
                    <a:ext uri="{9D8B030D-6E8A-4147-A177-3AD203B41FA5}">
                      <a16:colId xmlns:a16="http://schemas.microsoft.com/office/drawing/2014/main" val="20000"/>
                    </a:ext>
                  </a:extLst>
                </a:gridCol>
                <a:gridCol w="1047950">
                  <a:extLst>
                    <a:ext uri="{9D8B030D-6E8A-4147-A177-3AD203B41FA5}">
                      <a16:colId xmlns:a16="http://schemas.microsoft.com/office/drawing/2014/main" val="20001"/>
                    </a:ext>
                  </a:extLst>
                </a:gridCol>
                <a:gridCol w="2796900">
                  <a:extLst>
                    <a:ext uri="{9D8B030D-6E8A-4147-A177-3AD203B41FA5}">
                      <a16:colId xmlns:a16="http://schemas.microsoft.com/office/drawing/2014/main" val="20002"/>
                    </a:ext>
                  </a:extLst>
                </a:gridCol>
                <a:gridCol w="2796900">
                  <a:extLst>
                    <a:ext uri="{9D8B030D-6E8A-4147-A177-3AD203B41FA5}">
                      <a16:colId xmlns:a16="http://schemas.microsoft.com/office/drawing/2014/main" val="20003"/>
                    </a:ext>
                  </a:extLst>
                </a:gridCol>
              </a:tblGrid>
              <a:tr h="463975">
                <a:tc>
                  <a:txBody>
                    <a:bodyPr/>
                    <a:lstStyle/>
                    <a:p>
                      <a:pPr marL="0" lvl="0" indent="0" algn="l" rtl="0">
                        <a:spcBef>
                          <a:spcPts val="0"/>
                        </a:spcBef>
                        <a:spcAft>
                          <a:spcPts val="0"/>
                        </a:spcAft>
                        <a:buNone/>
                      </a:pPr>
                      <a:r>
                        <a:rPr lang="en" sz="900" b="1"/>
                        <a:t>Reference No.</a:t>
                      </a:r>
                      <a:endParaRPr sz="900" b="1"/>
                    </a:p>
                  </a:txBody>
                  <a:tcPr marL="91425" marR="91425" marT="91425" marB="91425"/>
                </a:tc>
                <a:tc>
                  <a:txBody>
                    <a:bodyPr/>
                    <a:lstStyle/>
                    <a:p>
                      <a:pPr marL="0" lvl="0" indent="0" algn="l" rtl="0">
                        <a:spcBef>
                          <a:spcPts val="0"/>
                        </a:spcBef>
                        <a:spcAft>
                          <a:spcPts val="0"/>
                        </a:spcAft>
                        <a:buNone/>
                      </a:pPr>
                      <a:r>
                        <a:rPr lang="en" sz="900" b="1"/>
                        <a:t>Authors</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Themes Discovered in Review</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Identification of Gaps based on Current Scenario/Industry Trends</a:t>
                      </a:r>
                      <a:endParaRPr sz="900" b="1"/>
                    </a:p>
                  </a:txBody>
                  <a:tcPr marL="91425" marR="91425" marT="91425" marB="91425"/>
                </a:tc>
                <a:extLst>
                  <a:ext uri="{0D108BD9-81ED-4DB2-BD59-A6C34878D82A}">
                    <a16:rowId xmlns:a16="http://schemas.microsoft.com/office/drawing/2014/main" val="10000"/>
                  </a:ext>
                </a:extLst>
              </a:tr>
              <a:tr h="1711600">
                <a:tc>
                  <a:txBody>
                    <a:bodyPr/>
                    <a:lstStyle/>
                    <a:p>
                      <a:pPr marL="0" lvl="0" indent="0" algn="l" rtl="0">
                        <a:spcBef>
                          <a:spcPts val="0"/>
                        </a:spcBef>
                        <a:spcAft>
                          <a:spcPts val="0"/>
                        </a:spcAft>
                        <a:buNone/>
                      </a:pPr>
                      <a:r>
                        <a:rPr lang="en" sz="800"/>
                        <a:t>[5]</a:t>
                      </a:r>
                      <a:endParaRPr sz="800"/>
                    </a:p>
                  </a:txBody>
                  <a:tcPr marL="91425" marR="91425" marT="91425" marB="91425"/>
                </a:tc>
                <a:tc>
                  <a:txBody>
                    <a:bodyPr/>
                    <a:lstStyle/>
                    <a:p>
                      <a:pPr marL="0" lvl="0" indent="0" algn="l" rtl="0">
                        <a:spcBef>
                          <a:spcPts val="0"/>
                        </a:spcBef>
                        <a:spcAft>
                          <a:spcPts val="0"/>
                        </a:spcAft>
                        <a:buNone/>
                      </a:pPr>
                      <a:r>
                        <a:rPr lang="en" sz="800"/>
                        <a:t>Constable, P. A., Ritvo, E. R., Ritvo, A. R., Lee, I. O., McNair, M. L., Stahl, D., Sowden, J., Quinn, S., Skuse, D. H., Thompson, D. A., &amp; McPartland, J. C.</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Electroretinographic (ERG) Differences in Autism Spectrum Disorder (ASD)</a:t>
                      </a:r>
                      <a:r>
                        <a:rPr lang="en" sz="800">
                          <a:solidFill>
                            <a:schemeClr val="dk1"/>
                          </a:solidFill>
                        </a:rPr>
                        <a:t>: The study identifies significant differences in light-adapted ERG responses between individuals with ASD and control subjects, particularly in the b-wave and a-wave amplitudes and peak times.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Retinal Neurophysiology as a Biomarker</a:t>
                      </a:r>
                      <a:r>
                        <a:rPr lang="en" sz="800">
                          <a:solidFill>
                            <a:schemeClr val="dk1"/>
                          </a:solidFill>
                        </a:rPr>
                        <a:t>: The study suggests that ERG could serve as a potential biomarker for ASD, providing insights into neural function and connectivity in the brain.</a:t>
                      </a:r>
                      <a:endParaRPr sz="800">
                        <a:solidFill>
                          <a:schemeClr val="dk1"/>
                        </a:solidFill>
                      </a:endParaRPr>
                    </a:p>
                    <a:p>
                      <a:pPr marL="0" lvl="0" indent="0" algn="l" rtl="0">
                        <a:spcBef>
                          <a:spcPts val="0"/>
                        </a:spcBef>
                        <a:spcAft>
                          <a:spcPts val="0"/>
                        </a:spcAft>
                        <a:buNone/>
                      </a:pPr>
                      <a:r>
                        <a:rPr lang="en" sz="800" b="1">
                          <a:solidFill>
                            <a:schemeClr val="dk1"/>
                          </a:solidFill>
                        </a:rPr>
                        <a:t>Impact of Genetic and Environmental Factors</a:t>
                      </a:r>
                      <a:r>
                        <a:rPr lang="en" sz="800">
                          <a:solidFill>
                            <a:schemeClr val="dk1"/>
                          </a:solidFill>
                        </a:rPr>
                        <a:t>: The study explores the role of genetic and environmental factors in modulating synaptic connectivity and neurotransmitter regulation in individuals with ASD.</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Limited Sample Size and Diversity</a:t>
                      </a:r>
                      <a:r>
                        <a:rPr lang="en" sz="800">
                          <a:solidFill>
                            <a:schemeClr val="dk1"/>
                          </a:solidFill>
                        </a:rPr>
                        <a:t>: The study's sample size is relatively small, and future research should include a larger and more diverse sample to validate the findings.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Need for Longitudinal Studies</a:t>
                      </a:r>
                      <a:r>
                        <a:rPr lang="en" sz="800">
                          <a:solidFill>
                            <a:schemeClr val="dk1"/>
                          </a:solidFill>
                        </a:rPr>
                        <a:t>: The study is cross-sectional, and longitudinal studies are needed to investigate temporal and causal relationships between retinal changes and ASD.</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Exploration of Additional Retinal Parameters</a:t>
                      </a:r>
                      <a:r>
                        <a:rPr lang="en" sz="800">
                          <a:solidFill>
                            <a:schemeClr val="dk1"/>
                          </a:solidFill>
                        </a:rPr>
                        <a:t>: The study suggests that other retinal parameters and functional measures may be associated with ASD and should be explored in future research.</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2107825">
                <a:tc>
                  <a:txBody>
                    <a:bodyPr/>
                    <a:lstStyle/>
                    <a:p>
                      <a:pPr marL="0" lvl="0" indent="0" algn="l" rtl="0">
                        <a:spcBef>
                          <a:spcPts val="0"/>
                        </a:spcBef>
                        <a:spcAft>
                          <a:spcPts val="0"/>
                        </a:spcAft>
                        <a:buNone/>
                      </a:pPr>
                      <a:r>
                        <a:rPr lang="en" sz="800"/>
                        <a:t>[6]</a:t>
                      </a:r>
                      <a:endParaRPr sz="800"/>
                    </a:p>
                  </a:txBody>
                  <a:tcPr marL="91425" marR="91425" marT="91425" marB="91425"/>
                </a:tc>
                <a:tc>
                  <a:txBody>
                    <a:bodyPr/>
                    <a:lstStyle/>
                    <a:p>
                      <a:pPr marL="0" lvl="0" indent="0" algn="l" rtl="0">
                        <a:spcBef>
                          <a:spcPts val="0"/>
                        </a:spcBef>
                        <a:spcAft>
                          <a:spcPts val="0"/>
                        </a:spcAft>
                        <a:buNone/>
                      </a:pPr>
                      <a:r>
                        <a:rPr lang="en" sz="800"/>
                        <a:t>Lavoie, J., Maziade, M., &amp; Hébert, M.</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Flash Electroretinogram (ERG) as a Tool</a:t>
                      </a:r>
                      <a:r>
                        <a:rPr lang="en" sz="800">
                          <a:solidFill>
                            <a:schemeClr val="dk1"/>
                          </a:solidFill>
                        </a:rPr>
                        <a:t>: The study explores the use of flash ERG to investigate psychiatric disorders, highlighting its potential as a non-invasive method to study brain functions indirectly.</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Retinal Anomalies in Psychiatric Disorders</a:t>
                      </a:r>
                      <a:r>
                        <a:rPr lang="en" sz="800">
                          <a:solidFill>
                            <a:schemeClr val="dk1"/>
                          </a:solidFill>
                        </a:rPr>
                        <a:t>: The study identifies ERG anomalies in patients with psychiatric disorders such as seasonal affective disorder (SAD), schizophrenia, autism spectrum disorder (ASD), and drug addiction.</a:t>
                      </a:r>
                      <a:endParaRPr sz="800">
                        <a:solidFill>
                          <a:schemeClr val="dk1"/>
                        </a:solidFill>
                      </a:endParaRPr>
                    </a:p>
                    <a:p>
                      <a:pPr marL="0" lvl="0" indent="0" algn="l" rtl="0">
                        <a:spcBef>
                          <a:spcPts val="0"/>
                        </a:spcBef>
                        <a:spcAft>
                          <a:spcPts val="0"/>
                        </a:spcAft>
                        <a:buNone/>
                      </a:pPr>
                      <a:r>
                        <a:rPr lang="en" sz="800" b="1">
                          <a:solidFill>
                            <a:schemeClr val="dk1"/>
                          </a:solidFill>
                        </a:rPr>
                        <a:t>Potential Biomarkers</a:t>
                      </a:r>
                      <a:r>
                        <a:rPr lang="en" sz="800">
                          <a:solidFill>
                            <a:schemeClr val="dk1"/>
                          </a:solidFill>
                        </a:rPr>
                        <a:t>: The study discusses how changes in retinal functions might serve as biomarkers for psychiatric disorders and aid in diagnosis.</a:t>
                      </a:r>
                      <a:endParaRPr sz="800" b="1">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Need for Larger Sample Sizes</a:t>
                      </a:r>
                      <a:r>
                        <a:rPr lang="en" sz="800">
                          <a:solidFill>
                            <a:schemeClr val="dk1"/>
                          </a:solidFill>
                        </a:rPr>
                        <a:t>: The study's sample sizes are relatively small, and future research should include larger and more diverse samples to validate the findings.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Longitudinal Studies Required</a:t>
                      </a:r>
                      <a:r>
                        <a:rPr lang="en" sz="800">
                          <a:solidFill>
                            <a:schemeClr val="dk1"/>
                          </a:solidFill>
                        </a:rPr>
                        <a:t>: The study is cross-sectional, and longitudinal studies are needed to investigate the temporal and causal relationships between retinal changes and psychiatric disorders.</a:t>
                      </a:r>
                      <a:endParaRPr sz="800">
                        <a:solidFill>
                          <a:schemeClr val="dk1"/>
                        </a:solidFill>
                      </a:endParaRPr>
                    </a:p>
                    <a:p>
                      <a:pPr marL="0" lvl="0" indent="0" algn="l" rtl="0">
                        <a:spcBef>
                          <a:spcPts val="0"/>
                        </a:spcBef>
                        <a:spcAft>
                          <a:spcPts val="0"/>
                        </a:spcAft>
                        <a:buNone/>
                      </a:pPr>
                      <a:r>
                        <a:rPr lang="en" sz="800" b="1">
                          <a:solidFill>
                            <a:schemeClr val="dk1"/>
                          </a:solidFill>
                        </a:rPr>
                        <a:t>Exploration of Additional Retinal Parameters</a:t>
                      </a:r>
                      <a:r>
                        <a:rPr lang="en" sz="800">
                          <a:solidFill>
                            <a:schemeClr val="dk1"/>
                          </a:solidFill>
                        </a:rPr>
                        <a:t>: The study suggests that other retinal parameters and functional measures may be associated with psychiatric disorders and should be explored in future research.</a:t>
                      </a:r>
                      <a:endParaRPr sz="800" b="1">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2"/>
          <p:cNvSpPr/>
          <p:nvPr/>
        </p:nvSpPr>
        <p:spPr>
          <a:xfrm>
            <a:off x="4191800" y="2258036"/>
            <a:ext cx="291300" cy="295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 name="Google Shape;489;p82"/>
          <p:cNvSpPr txBox="1"/>
          <p:nvPr/>
        </p:nvSpPr>
        <p:spPr>
          <a:xfrm>
            <a:off x="219988" y="4582225"/>
            <a:ext cx="3828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rPr>
              <a:t>Input ERG Data by each Client with 8 input features excluding patient_id</a:t>
            </a:r>
            <a:endParaRPr sz="1000">
              <a:solidFill>
                <a:schemeClr val="dk1"/>
              </a:solidFill>
            </a:endParaRPr>
          </a:p>
        </p:txBody>
      </p:sp>
      <p:sp>
        <p:nvSpPr>
          <p:cNvPr id="490" name="Google Shape;490;p82"/>
          <p:cNvSpPr txBox="1"/>
          <p:nvPr/>
        </p:nvSpPr>
        <p:spPr>
          <a:xfrm>
            <a:off x="4483100" y="4582225"/>
            <a:ext cx="4557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rPr>
              <a:t>Output dataset: Trained input data based on conditions and created target column: mental_disorder and Predicted_disorder by the FL model based on client server communication over 50 epochs</a:t>
            </a:r>
            <a:endParaRPr sz="1000">
              <a:solidFill>
                <a:schemeClr val="dk1"/>
              </a:solidFill>
            </a:endParaRPr>
          </a:p>
        </p:txBody>
      </p:sp>
      <p:pic>
        <p:nvPicPr>
          <p:cNvPr id="491" name="Google Shape;491;p82"/>
          <p:cNvPicPr preferRelativeResize="0"/>
          <p:nvPr/>
        </p:nvPicPr>
        <p:blipFill>
          <a:blip r:embed="rId3">
            <a:alphaModFix/>
          </a:blip>
          <a:stretch>
            <a:fillRect/>
          </a:stretch>
        </p:blipFill>
        <p:spPr>
          <a:xfrm>
            <a:off x="152400" y="152400"/>
            <a:ext cx="3747777" cy="4354376"/>
          </a:xfrm>
          <a:prstGeom prst="rect">
            <a:avLst/>
          </a:prstGeom>
          <a:noFill/>
          <a:ln>
            <a:noFill/>
          </a:ln>
        </p:spPr>
      </p:pic>
      <p:pic>
        <p:nvPicPr>
          <p:cNvPr id="492" name="Google Shape;492;p82"/>
          <p:cNvPicPr preferRelativeResize="0"/>
          <p:nvPr/>
        </p:nvPicPr>
        <p:blipFill>
          <a:blip r:embed="rId4">
            <a:alphaModFix/>
          </a:blip>
          <a:stretch>
            <a:fillRect/>
          </a:stretch>
        </p:blipFill>
        <p:spPr>
          <a:xfrm>
            <a:off x="4635500" y="152400"/>
            <a:ext cx="4356100" cy="44131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83"/>
          <p:cNvSpPr txBox="1">
            <a:spLocks noGrp="1"/>
          </p:cNvSpPr>
          <p:nvPr>
            <p:ph type="title"/>
          </p:nvPr>
        </p:nvSpPr>
        <p:spPr>
          <a:xfrm>
            <a:off x="2264100" y="0"/>
            <a:ext cx="46158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t>Key Features of the Implementation</a:t>
            </a:r>
            <a:endParaRPr sz="2200"/>
          </a:p>
        </p:txBody>
      </p:sp>
      <p:sp>
        <p:nvSpPr>
          <p:cNvPr id="498" name="Google Shape;498;p83"/>
          <p:cNvSpPr txBox="1">
            <a:spLocks noGrp="1"/>
          </p:cNvSpPr>
          <p:nvPr>
            <p:ph type="body" idx="1"/>
          </p:nvPr>
        </p:nvSpPr>
        <p:spPr>
          <a:xfrm>
            <a:off x="311700" y="456550"/>
            <a:ext cx="8520600" cy="456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b="1">
                <a:solidFill>
                  <a:schemeClr val="dk1"/>
                </a:solidFill>
              </a:rPr>
              <a:t>Decentralized Data</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Data remains on client machines, ensuring privacy and security.</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Only model updates are shared with the server.</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Federated Averaging (FedAvg)</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Aggregates model updates to improve the global model.</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Scalability</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The server can handle multiple clients (adjust </a:t>
            </a:r>
            <a:r>
              <a:rPr lang="en" sz="1100">
                <a:solidFill>
                  <a:srgbClr val="188038"/>
                </a:solidFill>
                <a:latin typeface="Roboto Mono"/>
                <a:ea typeface="Roboto Mono"/>
                <a:cs typeface="Roboto Mono"/>
                <a:sym typeface="Roboto Mono"/>
              </a:rPr>
              <a:t>expected_clients</a:t>
            </a:r>
            <a:r>
              <a:rPr lang="en" sz="1100">
                <a:solidFill>
                  <a:schemeClr val="dk1"/>
                </a:solidFill>
              </a:rPr>
              <a:t>).</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More clients lead to better generalization as the model learns from diverse data sources.</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Evaluation</a:t>
            </a:r>
            <a:r>
              <a:rPr lang="en"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Accuracy for each epoch is computed on the local data (for clients).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Graphs show accuracy trends over epochs.</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aphicFrame>
        <p:nvGraphicFramePr>
          <p:cNvPr id="503" name="Google Shape;503;p84"/>
          <p:cNvGraphicFramePr/>
          <p:nvPr/>
        </p:nvGraphicFramePr>
        <p:xfrm>
          <a:off x="442525" y="126500"/>
          <a:ext cx="8258925" cy="4681875"/>
        </p:xfrm>
        <a:graphic>
          <a:graphicData uri="http://schemas.openxmlformats.org/drawingml/2006/table">
            <a:tbl>
              <a:tblPr>
                <a:noFill/>
                <a:tableStyleId>{867E268F-E538-4864-873B-33647DA6FE83}</a:tableStyleId>
              </a:tblPr>
              <a:tblGrid>
                <a:gridCol w="2752975">
                  <a:extLst>
                    <a:ext uri="{9D8B030D-6E8A-4147-A177-3AD203B41FA5}">
                      <a16:colId xmlns:a16="http://schemas.microsoft.com/office/drawing/2014/main" val="20000"/>
                    </a:ext>
                  </a:extLst>
                </a:gridCol>
                <a:gridCol w="2752975">
                  <a:extLst>
                    <a:ext uri="{9D8B030D-6E8A-4147-A177-3AD203B41FA5}">
                      <a16:colId xmlns:a16="http://schemas.microsoft.com/office/drawing/2014/main" val="20001"/>
                    </a:ext>
                  </a:extLst>
                </a:gridCol>
                <a:gridCol w="2752975">
                  <a:extLst>
                    <a:ext uri="{9D8B030D-6E8A-4147-A177-3AD203B41FA5}">
                      <a16:colId xmlns:a16="http://schemas.microsoft.com/office/drawing/2014/main" val="20002"/>
                    </a:ext>
                  </a:extLst>
                </a:gridCol>
              </a:tblGrid>
              <a:tr h="4681875">
                <a:tc>
                  <a:txBody>
                    <a:bodyPr/>
                    <a:lstStyle/>
                    <a:p>
                      <a:pPr marL="0" lvl="0" indent="0" algn="l" rtl="0">
                        <a:spcBef>
                          <a:spcPts val="1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Benefits of Federated Learning</a:t>
                      </a:r>
                      <a:endParaRPr sz="1200" b="1">
                        <a:solidFill>
                          <a:schemeClr val="dk1"/>
                        </a:solidFill>
                        <a:latin typeface="Times New Roman"/>
                        <a:ea typeface="Times New Roman"/>
                        <a:cs typeface="Times New Roman"/>
                        <a:sym typeface="Times New Roman"/>
                      </a:endParaRPr>
                    </a:p>
                    <a:p>
                      <a:pPr marL="0" lvl="0" indent="0" algn="l" rtl="0">
                        <a:spcBef>
                          <a:spcPts val="1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Data Privacy and Security: Data will never be transmitted out of the client's device; hence the data breach risk will be minimized and always in accordance with data protection policies, for instance, GDPR.</a:t>
                      </a:r>
                      <a:endParaRPr sz="1200">
                        <a:solidFill>
                          <a:schemeClr val="dk1"/>
                        </a:solidFill>
                        <a:latin typeface="Times New Roman"/>
                        <a:ea typeface="Times New Roman"/>
                        <a:cs typeface="Times New Roman"/>
                        <a:sym typeface="Times New Roman"/>
                      </a:endParaRPr>
                    </a:p>
                    <a:p>
                      <a:pPr marL="0" lvl="0" indent="0" algn="l" rtl="0">
                        <a:spcBef>
                          <a:spcPts val="1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Reduced Latency: Local processing decreases time taken for access and pre-processing of data across all clients.</a:t>
                      </a:r>
                      <a:endParaRPr sz="1200">
                        <a:solidFill>
                          <a:schemeClr val="dk1"/>
                        </a:solidFill>
                        <a:latin typeface="Times New Roman"/>
                        <a:ea typeface="Times New Roman"/>
                        <a:cs typeface="Times New Roman"/>
                        <a:sym typeface="Times New Roman"/>
                      </a:endParaRPr>
                    </a:p>
                    <a:p>
                      <a:pPr marL="0" lvl="0" indent="0" algn="l" rtl="0">
                        <a:spcBef>
                          <a:spcPts val="1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Personalization: Federated learning can fine-tune a global model for personal, local data, without exposure.</a:t>
                      </a:r>
                      <a:endParaRPr sz="1200">
                        <a:solidFill>
                          <a:schemeClr val="dk1"/>
                        </a:solidFill>
                        <a:latin typeface="Times New Roman"/>
                        <a:ea typeface="Times New Roman"/>
                        <a:cs typeface="Times New Roman"/>
                        <a:sym typeface="Times New Roman"/>
                      </a:endParaRPr>
                    </a:p>
                    <a:p>
                      <a:pPr marL="0" lvl="0" indent="0" algn="l" rtl="0">
                        <a:spcBef>
                          <a:spcPts val="1400"/>
                        </a:spcBef>
                        <a:spcAft>
                          <a:spcPts val="0"/>
                        </a:spcAft>
                        <a:buNone/>
                      </a:pPr>
                      <a:endParaRPr/>
                    </a:p>
                  </a:txBody>
                  <a:tcPr marL="91425" marR="91425" marT="91425" marB="91425"/>
                </a:tc>
                <a:tc>
                  <a:txBody>
                    <a:bodyPr/>
                    <a:lstStyle/>
                    <a:p>
                      <a:pPr marL="0" lvl="0" indent="0" algn="l" rtl="0">
                        <a:spcBef>
                          <a:spcPts val="1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Applications of Federated Learning</a:t>
                      </a:r>
                      <a:endParaRPr sz="1200" b="1">
                        <a:solidFill>
                          <a:schemeClr val="dk1"/>
                        </a:solidFill>
                        <a:latin typeface="Times New Roman"/>
                        <a:ea typeface="Times New Roman"/>
                        <a:cs typeface="Times New Roman"/>
                        <a:sym typeface="Times New Roman"/>
                      </a:endParaRPr>
                    </a:p>
                    <a:p>
                      <a:pPr marL="0" lvl="0" indent="0" algn="l" rtl="0">
                        <a:spcBef>
                          <a:spcPts val="1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Healthcare: Improvement in predictive models while keeping the data of the patients safe across hospitals and research centers.</a:t>
                      </a:r>
                      <a:endParaRPr sz="1200">
                        <a:solidFill>
                          <a:schemeClr val="dk1"/>
                        </a:solidFill>
                        <a:latin typeface="Times New Roman"/>
                        <a:ea typeface="Times New Roman"/>
                        <a:cs typeface="Times New Roman"/>
                        <a:sym typeface="Times New Roman"/>
                      </a:endParaRPr>
                    </a:p>
                    <a:p>
                      <a:pPr marL="0" lvl="0" indent="0" algn="l" rtl="0">
                        <a:spcBef>
                          <a:spcPts val="1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Finance: Improvement in fraud detection algorithms with multiple banking data without any actual data sharing.</a:t>
                      </a:r>
                      <a:endParaRPr sz="1200">
                        <a:solidFill>
                          <a:schemeClr val="dk1"/>
                        </a:solidFill>
                        <a:latin typeface="Times New Roman"/>
                        <a:ea typeface="Times New Roman"/>
                        <a:cs typeface="Times New Roman"/>
                        <a:sym typeface="Times New Roman"/>
                      </a:endParaRPr>
                    </a:p>
                    <a:p>
                      <a:pPr marL="0" lvl="0" indent="0" algn="l" rtl="0">
                        <a:spcBef>
                          <a:spcPts val="1400"/>
                        </a:spcBef>
                        <a:spcAft>
                          <a:spcPts val="14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Mobile Applications: Training models on user devices to optimize services like keyboard suggestions, voice recognition and more</a:t>
                      </a:r>
                      <a:endParaRPr/>
                    </a:p>
                  </a:txBody>
                  <a:tcPr marL="91425" marR="91425" marT="91425" marB="91425"/>
                </a:tc>
                <a:tc>
                  <a:txBody>
                    <a:bodyPr/>
                    <a:lstStyle/>
                    <a:p>
                      <a:pPr marL="0" lvl="0" indent="0" algn="l" rtl="0">
                        <a:spcBef>
                          <a:spcPts val="14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Challenges in Federated Learning</a:t>
                      </a:r>
                      <a:endParaRPr sz="1200" b="1">
                        <a:solidFill>
                          <a:schemeClr val="dk1"/>
                        </a:solidFill>
                        <a:latin typeface="Times New Roman"/>
                        <a:ea typeface="Times New Roman"/>
                        <a:cs typeface="Times New Roman"/>
                        <a:sym typeface="Times New Roman"/>
                      </a:endParaRPr>
                    </a:p>
                    <a:p>
                      <a:pPr marL="0" lvl="0" indent="0" algn="l" rtl="0">
                        <a:spcBef>
                          <a:spcPts val="1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Communication Overhead: Latency and bandwidth issues in frequent communication between clients and the central server.</a:t>
                      </a:r>
                      <a:endParaRPr sz="1200">
                        <a:solidFill>
                          <a:schemeClr val="dk1"/>
                        </a:solidFill>
                        <a:latin typeface="Times New Roman"/>
                        <a:ea typeface="Times New Roman"/>
                        <a:cs typeface="Times New Roman"/>
                        <a:sym typeface="Times New Roman"/>
                      </a:endParaRPr>
                    </a:p>
                    <a:p>
                      <a:pPr marL="0" lvl="0" indent="0" algn="l" rtl="0">
                        <a:spcBef>
                          <a:spcPts val="1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Heterogeneity: Local data distributions, computing power, and network conditions may be different from one another and can affect model performance.</a:t>
                      </a:r>
                      <a:endParaRPr sz="1200">
                        <a:solidFill>
                          <a:schemeClr val="dk1"/>
                        </a:solidFill>
                        <a:latin typeface="Times New Roman"/>
                        <a:ea typeface="Times New Roman"/>
                        <a:cs typeface="Times New Roman"/>
                        <a:sym typeface="Times New Roman"/>
                      </a:endParaRPr>
                    </a:p>
                    <a:p>
                      <a:pPr marL="0" lvl="0" indent="0" algn="l" rtl="0">
                        <a:spcBef>
                          <a:spcPts val="1400"/>
                        </a:spcBef>
                        <a:spcAft>
                          <a:spcPts val="14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Privacy: Federated learning improves privacy but is still vulnerable to indirect inference attacks and therefore requires further steps such as differential privacy and secure aggregation.</a:t>
                      </a:r>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85"/>
          <p:cNvPicPr preferRelativeResize="0"/>
          <p:nvPr/>
        </p:nvPicPr>
        <p:blipFill>
          <a:blip r:embed="rId3">
            <a:alphaModFix/>
          </a:blip>
          <a:stretch>
            <a:fillRect/>
          </a:stretch>
        </p:blipFill>
        <p:spPr>
          <a:xfrm>
            <a:off x="152400" y="152400"/>
            <a:ext cx="6900" cy="11146"/>
          </a:xfrm>
          <a:prstGeom prst="rect">
            <a:avLst/>
          </a:prstGeom>
          <a:noFill/>
          <a:ln>
            <a:noFill/>
          </a:ln>
        </p:spPr>
      </p:pic>
      <p:pic>
        <p:nvPicPr>
          <p:cNvPr id="509" name="Google Shape;509;p85"/>
          <p:cNvPicPr preferRelativeResize="0"/>
          <p:nvPr/>
        </p:nvPicPr>
        <p:blipFill>
          <a:blip r:embed="rId3">
            <a:alphaModFix/>
          </a:blip>
          <a:stretch>
            <a:fillRect/>
          </a:stretch>
        </p:blipFill>
        <p:spPr>
          <a:xfrm>
            <a:off x="8984700" y="152400"/>
            <a:ext cx="6900" cy="11146"/>
          </a:xfrm>
          <a:prstGeom prst="rect">
            <a:avLst/>
          </a:prstGeom>
          <a:noFill/>
          <a:ln>
            <a:noFill/>
          </a:ln>
        </p:spPr>
      </p:pic>
      <p:sp>
        <p:nvSpPr>
          <p:cNvPr id="510" name="Google Shape;510;p85"/>
          <p:cNvSpPr txBox="1"/>
          <p:nvPr/>
        </p:nvSpPr>
        <p:spPr>
          <a:xfrm>
            <a:off x="0" y="0"/>
            <a:ext cx="91440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b="1">
                <a:solidFill>
                  <a:schemeClr val="dk1"/>
                </a:solidFill>
              </a:rPr>
              <a:t>Proposed System(Phase 3)</a:t>
            </a:r>
            <a:r>
              <a:rPr lang="en" sz="2200">
                <a:solidFill>
                  <a:schemeClr val="dk1"/>
                </a:solidFill>
              </a:rPr>
              <a:t> - Develop a GUI-Based Application for Federated Learning with Eye Hospitals</a:t>
            </a:r>
            <a:endParaRPr sz="22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1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1. Decide the Technology Stack</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Frontend (GUI)</a:t>
            </a:r>
            <a:r>
              <a:rPr lang="en" sz="1100">
                <a:solidFill>
                  <a:schemeClr val="dk1"/>
                </a:solidFill>
              </a:rPr>
              <a:t>: Use web frameworks like </a:t>
            </a:r>
            <a:r>
              <a:rPr lang="en" sz="1100" b="1">
                <a:solidFill>
                  <a:schemeClr val="dk1"/>
                </a:solidFill>
              </a:rPr>
              <a:t>React.js</a:t>
            </a:r>
            <a:r>
              <a:rPr lang="en" sz="1100">
                <a:solidFill>
                  <a:schemeClr val="dk1"/>
                </a:solidFill>
              </a:rPr>
              <a:t>, </a:t>
            </a:r>
            <a:r>
              <a:rPr lang="en" sz="1100" b="1">
                <a:solidFill>
                  <a:schemeClr val="dk1"/>
                </a:solidFill>
              </a:rPr>
              <a:t>Angular</a:t>
            </a:r>
            <a:r>
              <a:rPr lang="en" sz="1100">
                <a:solidFill>
                  <a:schemeClr val="dk1"/>
                </a:solidFill>
              </a:rPr>
              <a:t>, or a desktop framework like </a:t>
            </a:r>
            <a:r>
              <a:rPr lang="en" sz="1100" b="1">
                <a:solidFill>
                  <a:schemeClr val="dk1"/>
                </a:solidFill>
              </a:rPr>
              <a:t>PyQt/Flask with Tkinter</a:t>
            </a:r>
            <a:r>
              <a:rPr lang="en" sz="1100">
                <a:solidFill>
                  <a:schemeClr val="dk1"/>
                </a:solidFill>
              </a:rPr>
              <a:t> for simplicity.</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Backend</a:t>
            </a:r>
            <a:r>
              <a:rPr lang="en" sz="1100">
                <a:solidFill>
                  <a:schemeClr val="dk1"/>
                </a:solidFill>
              </a:rPr>
              <a:t>: Python-based server (e.g., Flask, FastAPI).</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Database</a:t>
            </a:r>
            <a:r>
              <a:rPr lang="en" sz="1100">
                <a:solidFill>
                  <a:schemeClr val="dk1"/>
                </a:solidFill>
              </a:rPr>
              <a:t>: Store hospital metadata, data logs, and model states using </a:t>
            </a:r>
            <a:r>
              <a:rPr lang="en" sz="1100" b="1">
                <a:solidFill>
                  <a:schemeClr val="dk1"/>
                </a:solidFill>
              </a:rPr>
              <a:t>SQLite</a:t>
            </a:r>
            <a:r>
              <a:rPr lang="en" sz="1100">
                <a:solidFill>
                  <a:schemeClr val="dk1"/>
                </a:solidFill>
              </a:rPr>
              <a:t> or </a:t>
            </a:r>
            <a:r>
              <a:rPr lang="en" sz="1100" b="1">
                <a:solidFill>
                  <a:schemeClr val="dk1"/>
                </a:solidFill>
              </a:rPr>
              <a:t>PostgreSQL</a:t>
            </a:r>
            <a:r>
              <a:rPr lang="en" sz="1100">
                <a:solidFill>
                  <a:schemeClr val="dk1"/>
                </a:solidFill>
              </a:rPr>
              <a: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Machine Learning</a:t>
            </a:r>
            <a:r>
              <a:rPr lang="en" sz="1100">
                <a:solidFill>
                  <a:schemeClr val="dk1"/>
                </a:solidFill>
              </a:rPr>
              <a:t>: Use </a:t>
            </a:r>
            <a:r>
              <a:rPr lang="en" sz="1100" b="1">
                <a:solidFill>
                  <a:schemeClr val="dk1"/>
                </a:solidFill>
              </a:rPr>
              <a:t>PyTorch</a:t>
            </a:r>
            <a:r>
              <a:rPr lang="en" sz="1100">
                <a:solidFill>
                  <a:schemeClr val="dk1"/>
                </a:solidFill>
              </a:rPr>
              <a:t> for model training.</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2. Define Application Structure</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Frontend</a:t>
            </a:r>
            <a:r>
              <a:rPr lang="en"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Form to upload ERG data (CSV files).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Progress bar for training and prediction updates.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Display accuracy graphs and prediction results.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Backend</a:t>
            </a:r>
            <a:r>
              <a:rPr lang="en"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Endpoints for:</a:t>
            </a:r>
            <a:endParaRPr sz="1100">
              <a:solidFill>
                <a:schemeClr val="dk1"/>
              </a:solidFill>
            </a:endParaRPr>
          </a:p>
          <a:p>
            <a:pPr marL="1371600" lvl="2" indent="-298450" algn="l" rtl="0">
              <a:lnSpc>
                <a:spcPct val="115000"/>
              </a:lnSpc>
              <a:spcBef>
                <a:spcPts val="0"/>
              </a:spcBef>
              <a:spcAft>
                <a:spcPts val="0"/>
              </a:spcAft>
              <a:buClr>
                <a:schemeClr val="dk1"/>
              </a:buClr>
              <a:buSzPts val="1100"/>
              <a:buChar char="■"/>
            </a:pPr>
            <a:r>
              <a:rPr lang="en" sz="1100">
                <a:solidFill>
                  <a:schemeClr val="dk1"/>
                </a:solidFill>
              </a:rPr>
              <a:t>Accepting client data.</a:t>
            </a:r>
            <a:endParaRPr sz="1100">
              <a:solidFill>
                <a:schemeClr val="dk1"/>
              </a:solidFill>
            </a:endParaRPr>
          </a:p>
          <a:p>
            <a:pPr marL="1371600" lvl="2" indent="-298450" algn="l" rtl="0">
              <a:lnSpc>
                <a:spcPct val="115000"/>
              </a:lnSpc>
              <a:spcBef>
                <a:spcPts val="0"/>
              </a:spcBef>
              <a:spcAft>
                <a:spcPts val="0"/>
              </a:spcAft>
              <a:buClr>
                <a:schemeClr val="dk1"/>
              </a:buClr>
              <a:buSzPts val="1100"/>
              <a:buChar char="■"/>
            </a:pPr>
            <a:r>
              <a:rPr lang="en" sz="1100">
                <a:solidFill>
                  <a:schemeClr val="dk1"/>
                </a:solidFill>
              </a:rPr>
              <a:t>Distributing and receiving models.</a:t>
            </a:r>
            <a:endParaRPr sz="1100">
              <a:solidFill>
                <a:schemeClr val="dk1"/>
              </a:solidFill>
            </a:endParaRPr>
          </a:p>
          <a:p>
            <a:pPr marL="1371600" lvl="2" indent="-298450" algn="l" rtl="0">
              <a:lnSpc>
                <a:spcPct val="115000"/>
              </a:lnSpc>
              <a:spcBef>
                <a:spcPts val="0"/>
              </a:spcBef>
              <a:spcAft>
                <a:spcPts val="0"/>
              </a:spcAft>
              <a:buClr>
                <a:schemeClr val="dk1"/>
              </a:buClr>
              <a:buSzPts val="1100"/>
              <a:buChar char="■"/>
            </a:pPr>
            <a:r>
              <a:rPr lang="en" sz="1100">
                <a:solidFill>
                  <a:schemeClr val="dk1"/>
                </a:solidFill>
              </a:rPr>
              <a:t>Sending prediction results.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Database</a:t>
            </a:r>
            <a:r>
              <a:rPr lang="en"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Logs for received data and model versions.</a:t>
            </a:r>
            <a:endParaRPr sz="11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86"/>
          <p:cNvSpPr txBox="1">
            <a:spLocks noGrp="1"/>
          </p:cNvSpPr>
          <p:nvPr>
            <p:ph type="body" idx="1"/>
          </p:nvPr>
        </p:nvSpPr>
        <p:spPr>
          <a:xfrm>
            <a:off x="0" y="0"/>
            <a:ext cx="9144000" cy="5184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100" b="1">
                <a:solidFill>
                  <a:schemeClr val="dk1"/>
                </a:solidFill>
              </a:rPr>
              <a:t>3. Build the Backend Server</a:t>
            </a:r>
            <a:endParaRPr sz="1100" b="1">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Create APIs for:</a:t>
            </a:r>
            <a:endParaRPr sz="1100">
              <a:solidFill>
                <a:schemeClr val="dk1"/>
              </a:solidFill>
            </a:endParaRPr>
          </a:p>
          <a:p>
            <a:pPr marL="914400" lvl="1" indent="-298450" algn="l" rtl="0">
              <a:spcBef>
                <a:spcPts val="0"/>
              </a:spcBef>
              <a:spcAft>
                <a:spcPts val="0"/>
              </a:spcAft>
              <a:buClr>
                <a:schemeClr val="dk1"/>
              </a:buClr>
              <a:buSzPts val="1100"/>
              <a:buAutoNum type="arabicPeriod"/>
            </a:pPr>
            <a:r>
              <a:rPr lang="en" sz="1100" b="1">
                <a:solidFill>
                  <a:schemeClr val="dk1"/>
                </a:solidFill>
              </a:rPr>
              <a:t>/get_global_model</a:t>
            </a:r>
            <a:r>
              <a:rPr lang="en" sz="1100">
                <a:solidFill>
                  <a:schemeClr val="dk1"/>
                </a:solidFill>
              </a:rPr>
              <a:t>: Send the latest global model to clients.</a:t>
            </a:r>
            <a:endParaRPr sz="1100">
              <a:solidFill>
                <a:schemeClr val="dk1"/>
              </a:solidFill>
            </a:endParaRPr>
          </a:p>
          <a:p>
            <a:pPr marL="914400" lvl="1" indent="-298450" algn="l" rtl="0">
              <a:spcBef>
                <a:spcPts val="0"/>
              </a:spcBef>
              <a:spcAft>
                <a:spcPts val="0"/>
              </a:spcAft>
              <a:buClr>
                <a:schemeClr val="dk1"/>
              </a:buClr>
              <a:buSzPts val="1100"/>
              <a:buAutoNum type="arabicPeriod"/>
            </a:pPr>
            <a:r>
              <a:rPr lang="en" sz="1100" b="1">
                <a:solidFill>
                  <a:schemeClr val="dk1"/>
                </a:solidFill>
              </a:rPr>
              <a:t>/send_model_update</a:t>
            </a:r>
            <a:r>
              <a:rPr lang="en" sz="1100">
                <a:solidFill>
                  <a:schemeClr val="dk1"/>
                </a:solidFill>
              </a:rPr>
              <a:t>: Accept client model updates.</a:t>
            </a:r>
            <a:endParaRPr sz="1100">
              <a:solidFill>
                <a:schemeClr val="dk1"/>
              </a:solidFill>
            </a:endParaRPr>
          </a:p>
          <a:p>
            <a:pPr marL="914400" lvl="1" indent="-298450" algn="l" rtl="0">
              <a:spcBef>
                <a:spcPts val="0"/>
              </a:spcBef>
              <a:spcAft>
                <a:spcPts val="0"/>
              </a:spcAft>
              <a:buClr>
                <a:schemeClr val="dk1"/>
              </a:buClr>
              <a:buSzPts val="1100"/>
              <a:buAutoNum type="arabicPeriod"/>
            </a:pPr>
            <a:r>
              <a:rPr lang="en" sz="1100" b="1">
                <a:solidFill>
                  <a:schemeClr val="dk1"/>
                </a:solidFill>
              </a:rPr>
              <a:t>/predict</a:t>
            </a:r>
            <a:r>
              <a:rPr lang="en" sz="1100">
                <a:solidFill>
                  <a:schemeClr val="dk1"/>
                </a:solidFill>
              </a:rPr>
              <a:t>: Accept ERG data and return predictions.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Integrate training logic for federated learning using PyTorch.</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4. Develop the Client-Side GUI</a:t>
            </a:r>
            <a:endParaRPr sz="1100" b="1">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Include features:</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File Upload: Allow hospitals to upload ERG CSVs.</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Training Status: Show the status of federated training.</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Predictions: Display disorder predictions with visualizations.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Use tools:</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For web apps: </a:t>
            </a:r>
            <a:r>
              <a:rPr lang="en" sz="1100" b="1">
                <a:solidFill>
                  <a:schemeClr val="dk1"/>
                </a:solidFill>
              </a:rPr>
              <a:t>React.js with Material-UI or Bootstrap</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For desktop apps: </a:t>
            </a:r>
            <a:r>
              <a:rPr lang="en" sz="1100" b="1">
                <a:solidFill>
                  <a:schemeClr val="dk1"/>
                </a:solidFill>
              </a:rPr>
              <a:t>Tkinter</a:t>
            </a:r>
            <a:r>
              <a:rPr lang="en" sz="1100">
                <a:solidFill>
                  <a:schemeClr val="dk1"/>
                </a:solidFill>
              </a:rPr>
              <a:t> or </a:t>
            </a:r>
            <a:r>
              <a:rPr lang="en" sz="1100" b="1">
                <a:solidFill>
                  <a:schemeClr val="dk1"/>
                </a:solidFill>
              </a:rPr>
              <a:t>PyQt</a:t>
            </a:r>
            <a:r>
              <a:rPr lang="en" sz="1100">
                <a:solidFill>
                  <a:schemeClr val="dk1"/>
                </a:solidFill>
              </a:rPr>
              <a:t>.</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5. Implement Communication Between Client and Server</a:t>
            </a:r>
            <a:endParaRPr sz="1100" b="1">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Use </a:t>
            </a:r>
            <a:r>
              <a:rPr lang="en" sz="1100" b="1">
                <a:solidFill>
                  <a:schemeClr val="dk1"/>
                </a:solidFill>
              </a:rPr>
              <a:t>HTTP APIs</a:t>
            </a:r>
            <a:r>
              <a:rPr lang="en" sz="1100">
                <a:solidFill>
                  <a:schemeClr val="dk1"/>
                </a:solidFill>
              </a:rPr>
              <a:t> or </a:t>
            </a:r>
            <a:r>
              <a:rPr lang="en" sz="1100" b="1">
                <a:solidFill>
                  <a:schemeClr val="dk1"/>
                </a:solidFill>
              </a:rPr>
              <a:t>WebSocket</a:t>
            </a:r>
            <a:r>
              <a:rPr lang="en" sz="1100">
                <a:solidFill>
                  <a:schemeClr val="dk1"/>
                </a:solidFill>
              </a:rPr>
              <a:t> for real-time updates.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Ensure proper serialization/deserialization for model updates (e.g., pickle/hex encoding).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7"/>
          <p:cNvSpPr txBox="1">
            <a:spLocks noGrp="1"/>
          </p:cNvSpPr>
          <p:nvPr>
            <p:ph type="body" idx="1"/>
          </p:nvPr>
        </p:nvSpPr>
        <p:spPr>
          <a:xfrm>
            <a:off x="0" y="0"/>
            <a:ext cx="9144000" cy="51435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100" b="1">
                <a:solidFill>
                  <a:schemeClr val="dk1"/>
                </a:solidFill>
              </a:rPr>
              <a:t>6. Add Security and Authentication</a:t>
            </a:r>
            <a:endParaRPr sz="1100" b="1">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Use </a:t>
            </a:r>
            <a:r>
              <a:rPr lang="en" sz="1100" b="1">
                <a:solidFill>
                  <a:schemeClr val="dk1"/>
                </a:solidFill>
              </a:rPr>
              <a:t>JWT Tokens</a:t>
            </a:r>
            <a:r>
              <a:rPr lang="en" sz="1100">
                <a:solidFill>
                  <a:schemeClr val="dk1"/>
                </a:solidFill>
              </a:rPr>
              <a:t> or </a:t>
            </a:r>
            <a:r>
              <a:rPr lang="en" sz="1100" b="1">
                <a:solidFill>
                  <a:schemeClr val="dk1"/>
                </a:solidFill>
              </a:rPr>
              <a:t>API Keys</a:t>
            </a:r>
            <a:r>
              <a:rPr lang="en" sz="1100">
                <a:solidFill>
                  <a:schemeClr val="dk1"/>
                </a:solidFill>
              </a:rPr>
              <a:t> for secure client-server communication.</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Encrypt data in transit with </a:t>
            </a:r>
            <a:r>
              <a:rPr lang="en" sz="1100" b="1">
                <a:solidFill>
                  <a:schemeClr val="dk1"/>
                </a:solidFill>
              </a:rPr>
              <a:t>HTTPS</a:t>
            </a:r>
            <a:r>
              <a:rPr lang="en" sz="1100">
                <a:solidFill>
                  <a:schemeClr val="dk1"/>
                </a:solidFill>
              </a:rPr>
              <a:t>.</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7. Deploy the Application</a:t>
            </a:r>
            <a:endParaRPr sz="1100" b="1">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Deploy the server on a cloud platform like </a:t>
            </a:r>
            <a:r>
              <a:rPr lang="en" sz="1100" b="1">
                <a:solidFill>
                  <a:schemeClr val="dk1"/>
                </a:solidFill>
              </a:rPr>
              <a:t>AWS</a:t>
            </a:r>
            <a:r>
              <a:rPr lang="en" sz="1100">
                <a:solidFill>
                  <a:schemeClr val="dk1"/>
                </a:solidFill>
              </a:rPr>
              <a:t>, </a:t>
            </a:r>
            <a:r>
              <a:rPr lang="en" sz="1100" b="1">
                <a:solidFill>
                  <a:schemeClr val="dk1"/>
                </a:solidFill>
              </a:rPr>
              <a:t>Google Cloud</a:t>
            </a:r>
            <a:r>
              <a:rPr lang="en" sz="1100">
                <a:solidFill>
                  <a:schemeClr val="dk1"/>
                </a:solidFill>
              </a:rPr>
              <a:t>, or </a:t>
            </a:r>
            <a:r>
              <a:rPr lang="en" sz="1100" b="1">
                <a:solidFill>
                  <a:schemeClr val="dk1"/>
                </a:solidFill>
              </a:rPr>
              <a:t>Azure</a:t>
            </a:r>
            <a:r>
              <a:rPr lang="en" sz="1100">
                <a:solidFill>
                  <a:schemeClr val="dk1"/>
                </a:solidFill>
              </a:rPr>
              <a:t>.</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Host the GUI on platforms like </a:t>
            </a:r>
            <a:r>
              <a:rPr lang="en" sz="1100" b="1">
                <a:solidFill>
                  <a:schemeClr val="dk1"/>
                </a:solidFill>
              </a:rPr>
              <a:t>Netlify</a:t>
            </a:r>
            <a:r>
              <a:rPr lang="en" sz="1100">
                <a:solidFill>
                  <a:schemeClr val="dk1"/>
                </a:solidFill>
              </a:rPr>
              <a:t>, </a:t>
            </a:r>
            <a:r>
              <a:rPr lang="en" sz="1100" b="1">
                <a:solidFill>
                  <a:schemeClr val="dk1"/>
                </a:solidFill>
              </a:rPr>
              <a:t>Vercel</a:t>
            </a:r>
            <a:r>
              <a:rPr lang="en" sz="1100">
                <a:solidFill>
                  <a:schemeClr val="dk1"/>
                </a:solidFill>
              </a:rPr>
              <a:t>, or a cloud server.</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8. Test and Iterate</a:t>
            </a:r>
            <a:endParaRPr sz="1100" b="1">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Test the app with multiple clients and validate the accuracy of predictions.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Optimize for:</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Speed of communication.</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Handling large datasets.</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Scalability with multiple clients.</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b="1">
                <a:solidFill>
                  <a:schemeClr val="dk1"/>
                </a:solidFill>
              </a:rPr>
              <a:t>9. Maintenance and Upgrades</a:t>
            </a:r>
            <a:endParaRPr sz="1100" b="1">
              <a:solidFill>
                <a:schemeClr val="dk1"/>
              </a:solidFill>
            </a:endParaRPr>
          </a:p>
          <a:p>
            <a:pPr marL="457200" lvl="0" indent="-298450" algn="l" rtl="0">
              <a:spcBef>
                <a:spcPts val="1200"/>
              </a:spcBef>
              <a:spcAft>
                <a:spcPts val="0"/>
              </a:spcAft>
              <a:buClr>
                <a:schemeClr val="dk1"/>
              </a:buClr>
              <a:buSzPts val="1100"/>
              <a:buChar char="●"/>
            </a:pPr>
            <a:r>
              <a:rPr lang="en" sz="1100">
                <a:solidFill>
                  <a:schemeClr val="dk1"/>
                </a:solidFill>
              </a:rPr>
              <a:t>Add advanced features like:</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Analytics dashboard for global model performance.</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Real-time training progress for clients.</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Integration with hospital systems (e.g., EHRs).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Web Application Interface</a:t>
            </a:r>
            <a:endParaRPr/>
          </a:p>
        </p:txBody>
      </p:sp>
      <p:pic>
        <p:nvPicPr>
          <p:cNvPr id="526" name="Google Shape;526;p88"/>
          <p:cNvPicPr preferRelativeResize="0"/>
          <p:nvPr/>
        </p:nvPicPr>
        <p:blipFill>
          <a:blip r:embed="rId3">
            <a:alphaModFix/>
          </a:blip>
          <a:stretch>
            <a:fillRect/>
          </a:stretch>
        </p:blipFill>
        <p:spPr>
          <a:xfrm>
            <a:off x="1254975" y="877850"/>
            <a:ext cx="6634050" cy="4195600"/>
          </a:xfrm>
          <a:prstGeom prst="rect">
            <a:avLst/>
          </a:prstGeom>
          <a:noFill/>
          <a:ln>
            <a:noFill/>
          </a:ln>
        </p:spPr>
      </p:pic>
      <p:sp>
        <p:nvSpPr>
          <p:cNvPr id="527" name="Google Shape;527;p88"/>
          <p:cNvSpPr txBox="1"/>
          <p:nvPr/>
        </p:nvSpPr>
        <p:spPr>
          <a:xfrm>
            <a:off x="2198100" y="508550"/>
            <a:ext cx="4747800" cy="369300"/>
          </a:xfrm>
          <a:prstGeom prst="rect">
            <a:avLst/>
          </a:prstGeom>
          <a:noFill/>
          <a:ln>
            <a:noFill/>
          </a:ln>
        </p:spPr>
        <p:txBody>
          <a:bodyPr spcFirstLastPara="1" wrap="square" lIns="91425" tIns="91425" rIns="91425" bIns="91425" anchor="t" anchorCtr="0">
            <a:spAutoFit/>
          </a:bodyPr>
          <a:lstStyle/>
          <a:p>
            <a:pPr marL="378460" marR="606425" lvl="0" indent="0" algn="ctr" rtl="0">
              <a:spcBef>
                <a:spcPts val="0"/>
              </a:spcBef>
              <a:spcAft>
                <a:spcPts val="0"/>
              </a:spcAft>
              <a:buClr>
                <a:schemeClr val="dk1"/>
              </a:buClr>
              <a:buSzPts val="1100"/>
              <a:buFont typeface="Arial"/>
              <a:buNone/>
            </a:pPr>
            <a:r>
              <a:rPr lang="en" sz="1200" i="1">
                <a:solidFill>
                  <a:schemeClr val="dk1"/>
                </a:solidFill>
                <a:latin typeface="Times New Roman"/>
                <a:ea typeface="Times New Roman"/>
                <a:cs typeface="Times New Roman"/>
                <a:sym typeface="Times New Roman"/>
              </a:rPr>
              <a:t>Client side simple GUI based Web Application</a:t>
            </a:r>
            <a:endParaRPr sz="1800">
              <a:solidFill>
                <a:schemeClr val="dk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89"/>
          <p:cNvPicPr preferRelativeResize="0"/>
          <p:nvPr/>
        </p:nvPicPr>
        <p:blipFill>
          <a:blip r:embed="rId3">
            <a:alphaModFix/>
          </a:blip>
          <a:stretch>
            <a:fillRect/>
          </a:stretch>
        </p:blipFill>
        <p:spPr>
          <a:xfrm>
            <a:off x="1155725" y="646975"/>
            <a:ext cx="6832550" cy="4422125"/>
          </a:xfrm>
          <a:prstGeom prst="rect">
            <a:avLst/>
          </a:prstGeom>
          <a:noFill/>
          <a:ln>
            <a:noFill/>
          </a:ln>
        </p:spPr>
      </p:pic>
      <p:sp>
        <p:nvSpPr>
          <p:cNvPr id="533" name="Google Shape;533;p89"/>
          <p:cNvSpPr txBox="1"/>
          <p:nvPr/>
        </p:nvSpPr>
        <p:spPr>
          <a:xfrm>
            <a:off x="2198100" y="277675"/>
            <a:ext cx="4747800" cy="369300"/>
          </a:xfrm>
          <a:prstGeom prst="rect">
            <a:avLst/>
          </a:prstGeom>
          <a:noFill/>
          <a:ln>
            <a:noFill/>
          </a:ln>
        </p:spPr>
        <p:txBody>
          <a:bodyPr spcFirstLastPara="1" wrap="square" lIns="91425" tIns="91425" rIns="91425" bIns="91425" anchor="t" anchorCtr="0">
            <a:spAutoFit/>
          </a:bodyPr>
          <a:lstStyle/>
          <a:p>
            <a:pPr marL="0" marR="227330" lvl="0" indent="0" algn="ctr" rtl="0">
              <a:spcBef>
                <a:spcPts val="10"/>
              </a:spcBef>
              <a:spcAft>
                <a:spcPts val="0"/>
              </a:spcAft>
              <a:buClr>
                <a:schemeClr val="dk1"/>
              </a:buClr>
              <a:buSzPts val="1100"/>
              <a:buFont typeface="Arial"/>
              <a:buNone/>
            </a:pPr>
            <a:r>
              <a:rPr lang="en" sz="1200" i="1">
                <a:solidFill>
                  <a:schemeClr val="dk1"/>
                </a:solidFill>
                <a:latin typeface="Times New Roman"/>
                <a:ea typeface="Times New Roman"/>
                <a:cs typeface="Times New Roman"/>
                <a:sym typeface="Times New Roman"/>
              </a:rPr>
              <a:t>Client uploads ERG patient dataset</a:t>
            </a:r>
            <a:endParaRPr sz="1800">
              <a:solidFill>
                <a:schemeClr val="dk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90"/>
          <p:cNvPicPr preferRelativeResize="0"/>
          <p:nvPr/>
        </p:nvPicPr>
        <p:blipFill>
          <a:blip r:embed="rId3">
            <a:alphaModFix/>
          </a:blip>
          <a:stretch>
            <a:fillRect/>
          </a:stretch>
        </p:blipFill>
        <p:spPr>
          <a:xfrm>
            <a:off x="1081975" y="682525"/>
            <a:ext cx="6980050" cy="4261500"/>
          </a:xfrm>
          <a:prstGeom prst="rect">
            <a:avLst/>
          </a:prstGeom>
          <a:noFill/>
          <a:ln>
            <a:noFill/>
          </a:ln>
        </p:spPr>
      </p:pic>
      <p:sp>
        <p:nvSpPr>
          <p:cNvPr id="539" name="Google Shape;539;p90"/>
          <p:cNvSpPr txBox="1"/>
          <p:nvPr/>
        </p:nvSpPr>
        <p:spPr>
          <a:xfrm>
            <a:off x="2198100" y="313225"/>
            <a:ext cx="4747800" cy="369300"/>
          </a:xfrm>
          <a:prstGeom prst="rect">
            <a:avLst/>
          </a:prstGeom>
          <a:noFill/>
          <a:ln>
            <a:noFill/>
          </a:ln>
        </p:spPr>
        <p:txBody>
          <a:bodyPr spcFirstLastPara="1" wrap="square" lIns="91425" tIns="91425" rIns="91425" bIns="91425" anchor="t" anchorCtr="0">
            <a:spAutoFit/>
          </a:bodyPr>
          <a:lstStyle/>
          <a:p>
            <a:pPr marL="0" marR="227330" lvl="0" indent="0" algn="ctr" rtl="0">
              <a:spcBef>
                <a:spcPts val="25"/>
              </a:spcBef>
              <a:spcAft>
                <a:spcPts val="0"/>
              </a:spcAft>
              <a:buClr>
                <a:schemeClr val="dk1"/>
              </a:buClr>
              <a:buSzPts val="1100"/>
              <a:buFont typeface="Arial"/>
              <a:buNone/>
            </a:pPr>
            <a:r>
              <a:rPr lang="en" sz="1200" i="1">
                <a:solidFill>
                  <a:schemeClr val="dk1"/>
                </a:solidFill>
                <a:latin typeface="Times New Roman"/>
                <a:ea typeface="Times New Roman"/>
                <a:cs typeface="Times New Roman"/>
                <a:sym typeface="Times New Roman"/>
              </a:rPr>
              <a:t>ERG patient dataset selected</a:t>
            </a:r>
            <a:endParaRPr sz="1800">
              <a:solidFill>
                <a:schemeClr val="dk2"/>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91"/>
          <p:cNvPicPr preferRelativeResize="0"/>
          <p:nvPr/>
        </p:nvPicPr>
        <p:blipFill>
          <a:blip r:embed="rId3">
            <a:alphaModFix/>
          </a:blip>
          <a:stretch>
            <a:fillRect/>
          </a:stretch>
        </p:blipFill>
        <p:spPr>
          <a:xfrm>
            <a:off x="1188375" y="701400"/>
            <a:ext cx="6767275" cy="4341600"/>
          </a:xfrm>
          <a:prstGeom prst="rect">
            <a:avLst/>
          </a:prstGeom>
          <a:noFill/>
          <a:ln>
            <a:noFill/>
          </a:ln>
        </p:spPr>
      </p:pic>
      <p:sp>
        <p:nvSpPr>
          <p:cNvPr id="545" name="Google Shape;545;p91"/>
          <p:cNvSpPr txBox="1"/>
          <p:nvPr/>
        </p:nvSpPr>
        <p:spPr>
          <a:xfrm>
            <a:off x="2198100" y="147300"/>
            <a:ext cx="4747800" cy="554100"/>
          </a:xfrm>
          <a:prstGeom prst="rect">
            <a:avLst/>
          </a:prstGeom>
          <a:noFill/>
          <a:ln>
            <a:noFill/>
          </a:ln>
        </p:spPr>
        <p:txBody>
          <a:bodyPr spcFirstLastPara="1" wrap="square" lIns="91425" tIns="91425" rIns="91425" bIns="91425" anchor="t" anchorCtr="0">
            <a:spAutoFit/>
          </a:bodyPr>
          <a:lstStyle/>
          <a:p>
            <a:pPr marL="446405" marR="671830" lvl="0" indent="0" algn="ctr" rtl="0">
              <a:spcBef>
                <a:spcPts val="0"/>
              </a:spcBef>
              <a:spcAft>
                <a:spcPts val="0"/>
              </a:spcAft>
              <a:buClr>
                <a:schemeClr val="dk1"/>
              </a:buClr>
              <a:buSzPts val="1100"/>
              <a:buFont typeface="Arial"/>
              <a:buNone/>
            </a:pPr>
            <a:r>
              <a:rPr lang="en" sz="1200" i="1">
                <a:solidFill>
                  <a:schemeClr val="dk1"/>
                </a:solidFill>
                <a:latin typeface="Times New Roman"/>
                <a:ea typeface="Times New Roman"/>
                <a:cs typeface="Times New Roman"/>
                <a:sym typeface="Times New Roman"/>
              </a:rPr>
              <a:t>On clicking ‘Upload and Train’ Button dataset gets uploaded and client- server communication begins.</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aphicFrame>
        <p:nvGraphicFramePr>
          <p:cNvPr id="87" name="Google Shape;87;p19"/>
          <p:cNvGraphicFramePr/>
          <p:nvPr/>
        </p:nvGraphicFramePr>
        <p:xfrm>
          <a:off x="810450" y="174300"/>
          <a:ext cx="7523100" cy="4551070"/>
        </p:xfrm>
        <a:graphic>
          <a:graphicData uri="http://schemas.openxmlformats.org/drawingml/2006/table">
            <a:tbl>
              <a:tblPr>
                <a:noFill/>
                <a:tableStyleId>{867E268F-E538-4864-873B-33647DA6FE83}</a:tableStyleId>
              </a:tblPr>
              <a:tblGrid>
                <a:gridCol w="881350">
                  <a:extLst>
                    <a:ext uri="{9D8B030D-6E8A-4147-A177-3AD203B41FA5}">
                      <a16:colId xmlns:a16="http://schemas.microsoft.com/office/drawing/2014/main" val="20000"/>
                    </a:ext>
                  </a:extLst>
                </a:gridCol>
                <a:gridCol w="1047950">
                  <a:extLst>
                    <a:ext uri="{9D8B030D-6E8A-4147-A177-3AD203B41FA5}">
                      <a16:colId xmlns:a16="http://schemas.microsoft.com/office/drawing/2014/main" val="20001"/>
                    </a:ext>
                  </a:extLst>
                </a:gridCol>
                <a:gridCol w="2796900">
                  <a:extLst>
                    <a:ext uri="{9D8B030D-6E8A-4147-A177-3AD203B41FA5}">
                      <a16:colId xmlns:a16="http://schemas.microsoft.com/office/drawing/2014/main" val="20002"/>
                    </a:ext>
                  </a:extLst>
                </a:gridCol>
                <a:gridCol w="2796900">
                  <a:extLst>
                    <a:ext uri="{9D8B030D-6E8A-4147-A177-3AD203B41FA5}">
                      <a16:colId xmlns:a16="http://schemas.microsoft.com/office/drawing/2014/main" val="20003"/>
                    </a:ext>
                  </a:extLst>
                </a:gridCol>
              </a:tblGrid>
              <a:tr h="463975">
                <a:tc>
                  <a:txBody>
                    <a:bodyPr/>
                    <a:lstStyle/>
                    <a:p>
                      <a:pPr marL="0" lvl="0" indent="0" algn="l" rtl="0">
                        <a:spcBef>
                          <a:spcPts val="0"/>
                        </a:spcBef>
                        <a:spcAft>
                          <a:spcPts val="0"/>
                        </a:spcAft>
                        <a:buNone/>
                      </a:pPr>
                      <a:r>
                        <a:rPr lang="en" sz="900" b="1"/>
                        <a:t>Reference No.</a:t>
                      </a:r>
                      <a:endParaRPr sz="900" b="1"/>
                    </a:p>
                  </a:txBody>
                  <a:tcPr marL="91425" marR="91425" marT="91425" marB="91425"/>
                </a:tc>
                <a:tc>
                  <a:txBody>
                    <a:bodyPr/>
                    <a:lstStyle/>
                    <a:p>
                      <a:pPr marL="0" lvl="0" indent="0" algn="l" rtl="0">
                        <a:spcBef>
                          <a:spcPts val="0"/>
                        </a:spcBef>
                        <a:spcAft>
                          <a:spcPts val="0"/>
                        </a:spcAft>
                        <a:buNone/>
                      </a:pPr>
                      <a:r>
                        <a:rPr lang="en" sz="900" b="1"/>
                        <a:t>Authors</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Themes Discovered in Review</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Identification of Gaps based on Current Scenario/Industry Trends</a:t>
                      </a:r>
                      <a:endParaRPr sz="900" b="1"/>
                    </a:p>
                  </a:txBody>
                  <a:tcPr marL="91425" marR="91425" marT="91425" marB="91425"/>
                </a:tc>
                <a:extLst>
                  <a:ext uri="{0D108BD9-81ED-4DB2-BD59-A6C34878D82A}">
                    <a16:rowId xmlns:a16="http://schemas.microsoft.com/office/drawing/2014/main" val="10000"/>
                  </a:ext>
                </a:extLst>
              </a:tr>
              <a:tr h="1953525">
                <a:tc>
                  <a:txBody>
                    <a:bodyPr/>
                    <a:lstStyle/>
                    <a:p>
                      <a:pPr marL="0" lvl="0" indent="0" algn="l" rtl="0">
                        <a:spcBef>
                          <a:spcPts val="0"/>
                        </a:spcBef>
                        <a:spcAft>
                          <a:spcPts val="0"/>
                        </a:spcAft>
                        <a:buNone/>
                      </a:pPr>
                      <a:r>
                        <a:rPr lang="en" sz="800"/>
                        <a:t>[7]</a:t>
                      </a:r>
                      <a:endParaRPr sz="800"/>
                    </a:p>
                  </a:txBody>
                  <a:tcPr marL="91425" marR="91425" marT="91425" marB="91425"/>
                </a:tc>
                <a:tc>
                  <a:txBody>
                    <a:bodyPr/>
                    <a:lstStyle/>
                    <a:p>
                      <a:pPr marL="0" lvl="0" indent="0" algn="l" rtl="0">
                        <a:spcBef>
                          <a:spcPts val="0"/>
                        </a:spcBef>
                        <a:spcAft>
                          <a:spcPts val="0"/>
                        </a:spcAft>
                        <a:buNone/>
                      </a:pPr>
                      <a:r>
                        <a:rPr lang="en" sz="800"/>
                        <a:t>Hébert, M., Mérette, C., Paccalet, T., Gagné, A.-M., &amp; Maziade, M.</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Electroretinographic (ERG) Anomalies in Major Depression</a:t>
                      </a:r>
                      <a:r>
                        <a:rPr lang="en" sz="800">
                          <a:solidFill>
                            <a:schemeClr val="dk1"/>
                          </a:solidFill>
                        </a:rPr>
                        <a:t>: The study identifies significant ERG anomalies in patients with major depressive disorder (MDD), both medicated and drug-free, suggesting that these anomalies are inherent to the disorder.</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Impact of Medication</a:t>
                      </a:r>
                      <a:r>
                        <a:rPr lang="en" sz="800">
                          <a:solidFill>
                            <a:schemeClr val="dk1"/>
                          </a:solidFill>
                        </a:rPr>
                        <a:t>: The study explores the impact of medication on ERG responses, finding that while some anomalies are present in both medicated and drug-free patients, certain ERG parameters may be normalized with medication.</a:t>
                      </a:r>
                      <a:endParaRPr sz="800">
                        <a:solidFill>
                          <a:schemeClr val="dk1"/>
                        </a:solidFill>
                      </a:endParaRPr>
                    </a:p>
                    <a:p>
                      <a:pPr marL="0" lvl="0" indent="0" algn="l" rtl="0">
                        <a:spcBef>
                          <a:spcPts val="0"/>
                        </a:spcBef>
                        <a:spcAft>
                          <a:spcPts val="0"/>
                        </a:spcAft>
                        <a:buNone/>
                      </a:pPr>
                      <a:r>
                        <a:rPr lang="en" sz="800" b="1">
                          <a:solidFill>
                            <a:schemeClr val="dk1"/>
                          </a:solidFill>
                        </a:rPr>
                        <a:t>Neurodevelopmental Roots</a:t>
                      </a:r>
                      <a:r>
                        <a:rPr lang="en" sz="800">
                          <a:solidFill>
                            <a:schemeClr val="dk1"/>
                          </a:solidFill>
                        </a:rPr>
                        <a:t>: The study suggests that the observed ERG anomalies in MDD patients may have neurodevelopmental origins, similar to those found in schizophrenia patients.</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Need for Larger Sample Sizes</a:t>
                      </a:r>
                      <a:r>
                        <a:rPr lang="en" sz="800">
                          <a:solidFill>
                            <a:schemeClr val="dk1"/>
                          </a:solidFill>
                        </a:rPr>
                        <a:t>: The study's sample sizes are relatively small, and future research should include larger and more diverse samples to validate the findings.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Longitudinal Studies Required</a:t>
                      </a:r>
                      <a:r>
                        <a:rPr lang="en" sz="800">
                          <a:solidFill>
                            <a:schemeClr val="dk1"/>
                          </a:solidFill>
                        </a:rPr>
                        <a:t>: The study is cross-sectional, and longitudinal studies are needed to investigate the temporal and causal relationships between ERG anomalies and major depressive disorder.</a:t>
                      </a:r>
                      <a:endParaRPr sz="800">
                        <a:solidFill>
                          <a:schemeClr val="dk1"/>
                        </a:solidFill>
                      </a:endParaRPr>
                    </a:p>
                    <a:p>
                      <a:pPr marL="0" lvl="0" indent="0" algn="l" rtl="0">
                        <a:spcBef>
                          <a:spcPts val="0"/>
                        </a:spcBef>
                        <a:spcAft>
                          <a:spcPts val="0"/>
                        </a:spcAft>
                        <a:buNone/>
                      </a:pPr>
                      <a:r>
                        <a:rPr lang="en" sz="800" b="1">
                          <a:solidFill>
                            <a:schemeClr val="dk1"/>
                          </a:solidFill>
                        </a:rPr>
                        <a:t>Exploration of Additional Retinal Parameters</a:t>
                      </a:r>
                      <a:r>
                        <a:rPr lang="en" sz="800">
                          <a:solidFill>
                            <a:schemeClr val="dk1"/>
                          </a:solidFill>
                        </a:rPr>
                        <a:t>: The study suggests that other retinal parameters and functional measures may be associated with major depressive disorder and should be explored in future research.</a:t>
                      </a:r>
                      <a:endParaRPr/>
                    </a:p>
                  </a:txBody>
                  <a:tcPr marL="91425" marR="91425" marT="91425" marB="91425"/>
                </a:tc>
                <a:extLst>
                  <a:ext uri="{0D108BD9-81ED-4DB2-BD59-A6C34878D82A}">
                    <a16:rowId xmlns:a16="http://schemas.microsoft.com/office/drawing/2014/main" val="10001"/>
                  </a:ext>
                </a:extLst>
              </a:tr>
              <a:tr h="2107825">
                <a:tc>
                  <a:txBody>
                    <a:bodyPr/>
                    <a:lstStyle/>
                    <a:p>
                      <a:pPr marL="0" lvl="0" indent="0" algn="l" rtl="0">
                        <a:spcBef>
                          <a:spcPts val="0"/>
                        </a:spcBef>
                        <a:spcAft>
                          <a:spcPts val="0"/>
                        </a:spcAft>
                        <a:buNone/>
                      </a:pPr>
                      <a:r>
                        <a:rPr lang="en" sz="800"/>
                        <a:t>[8]</a:t>
                      </a:r>
                      <a:endParaRPr sz="800"/>
                    </a:p>
                  </a:txBody>
                  <a:tcPr marL="91425" marR="91425" marT="91425" marB="91425"/>
                </a:tc>
                <a:tc>
                  <a:txBody>
                    <a:bodyPr/>
                    <a:lstStyle/>
                    <a:p>
                      <a:pPr marL="0" lvl="0" indent="0" algn="l" rtl="0">
                        <a:spcBef>
                          <a:spcPts val="0"/>
                        </a:spcBef>
                        <a:spcAft>
                          <a:spcPts val="0"/>
                        </a:spcAft>
                        <a:buNone/>
                      </a:pPr>
                      <a:r>
                        <a:rPr lang="en" sz="800"/>
                        <a:t>Silverstein, S. M., &amp; Rosen, R.</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Visual Processing Impairments in Schizophrenia</a:t>
                      </a:r>
                      <a:r>
                        <a:rPr lang="en" sz="800">
                          <a:solidFill>
                            <a:schemeClr val="dk1"/>
                          </a:solidFill>
                        </a:rPr>
                        <a:t>: The study highlights various visual processing impairments in schizophrenia, including abnormalities in contrast sensitivity, color perception, and motion processing.</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Retinal and Ocular Changes</a:t>
                      </a:r>
                      <a:r>
                        <a:rPr lang="en" sz="800">
                          <a:solidFill>
                            <a:schemeClr val="dk1"/>
                          </a:solidFill>
                        </a:rPr>
                        <a:t>: The study identifies multiple structural and functional disturbances in the eye, such as retinal venule widening, retinal nerve fiber layer thinning, and abnormal electroretinographic (ERG) amplitudes.</a:t>
                      </a:r>
                      <a:endParaRPr sz="800">
                        <a:solidFill>
                          <a:schemeClr val="dk1"/>
                        </a:solidFill>
                      </a:endParaRPr>
                    </a:p>
                    <a:p>
                      <a:pPr marL="0" lvl="0" indent="0" algn="l" rtl="0">
                        <a:spcBef>
                          <a:spcPts val="0"/>
                        </a:spcBef>
                        <a:spcAft>
                          <a:spcPts val="0"/>
                        </a:spcAft>
                        <a:buNone/>
                      </a:pPr>
                      <a:r>
                        <a:rPr lang="en" sz="800" b="1">
                          <a:solidFill>
                            <a:schemeClr val="dk1"/>
                          </a:solidFill>
                        </a:rPr>
                        <a:t>Potential Biomarkers</a:t>
                      </a:r>
                      <a:r>
                        <a:rPr lang="en" sz="800">
                          <a:solidFill>
                            <a:schemeClr val="dk1"/>
                          </a:solidFill>
                        </a:rPr>
                        <a:t>: The study suggests that certain retinal findings, like widened retinal venules and abnormal ERG amplitudes, can serve as biomarkers for schizophrenia and its progression.</a:t>
                      </a:r>
                      <a:endParaRPr sz="800" b="1">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Need for Larger Sample Sizes</a:t>
                      </a:r>
                      <a:r>
                        <a:rPr lang="en" sz="800">
                          <a:solidFill>
                            <a:schemeClr val="dk1"/>
                          </a:solidFill>
                        </a:rPr>
                        <a:t>: The study's sample sizes are relatively small, and future research should include larger and more diverse samples to validate the findings.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Longitudinal Studies Required</a:t>
                      </a:r>
                      <a:r>
                        <a:rPr lang="en" sz="800">
                          <a:solidFill>
                            <a:schemeClr val="dk1"/>
                          </a:solidFill>
                        </a:rPr>
                        <a:t>: The study is cross-sectional, and longitudinal studies are needed to investigate the temporal and causal relationships between retinal changes and schizophrenia.</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Exploration of Additional Retinal Parameters</a:t>
                      </a:r>
                      <a:r>
                        <a:rPr lang="en" sz="800">
                          <a:solidFill>
                            <a:schemeClr val="dk1"/>
                          </a:solidFill>
                        </a:rPr>
                        <a:t>: The study suggests that other retinal parameters and functional measures may be associated with schizophrenia and should be explored in future research.</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b="1">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92"/>
          <p:cNvPicPr preferRelativeResize="0"/>
          <p:nvPr/>
        </p:nvPicPr>
        <p:blipFill>
          <a:blip r:embed="rId3">
            <a:alphaModFix/>
          </a:blip>
          <a:stretch>
            <a:fillRect/>
          </a:stretch>
        </p:blipFill>
        <p:spPr>
          <a:xfrm>
            <a:off x="152400" y="152400"/>
            <a:ext cx="4368550" cy="4091025"/>
          </a:xfrm>
          <a:prstGeom prst="rect">
            <a:avLst/>
          </a:prstGeom>
          <a:noFill/>
          <a:ln>
            <a:noFill/>
          </a:ln>
        </p:spPr>
      </p:pic>
      <p:sp>
        <p:nvSpPr>
          <p:cNvPr id="551" name="Google Shape;551;p92"/>
          <p:cNvSpPr txBox="1"/>
          <p:nvPr/>
        </p:nvSpPr>
        <p:spPr>
          <a:xfrm>
            <a:off x="704513" y="4367075"/>
            <a:ext cx="3264300" cy="369300"/>
          </a:xfrm>
          <a:prstGeom prst="rect">
            <a:avLst/>
          </a:prstGeom>
          <a:noFill/>
          <a:ln>
            <a:noFill/>
          </a:ln>
        </p:spPr>
        <p:txBody>
          <a:bodyPr spcFirstLastPara="1" wrap="square" lIns="91425" tIns="91425" rIns="91425" bIns="91425" anchor="t" anchorCtr="0">
            <a:spAutoFit/>
          </a:bodyPr>
          <a:lstStyle/>
          <a:p>
            <a:pPr marL="0" marR="229234" lvl="0" indent="0" algn="ctr" rtl="0">
              <a:spcBef>
                <a:spcPts val="300"/>
              </a:spcBef>
              <a:spcAft>
                <a:spcPts val="0"/>
              </a:spcAft>
              <a:buClr>
                <a:schemeClr val="dk1"/>
              </a:buClr>
              <a:buSzPts val="1100"/>
              <a:buFont typeface="Arial"/>
              <a:buNone/>
            </a:pPr>
            <a:r>
              <a:rPr lang="en" sz="1200" i="1">
                <a:solidFill>
                  <a:schemeClr val="dk1"/>
                </a:solidFill>
                <a:latin typeface="Times New Roman"/>
                <a:ea typeface="Times New Roman"/>
                <a:cs typeface="Times New Roman"/>
                <a:sym typeface="Times New Roman"/>
              </a:rPr>
              <a:t>Server side machine receiving client requests.</a:t>
            </a:r>
            <a:endParaRPr sz="1800">
              <a:solidFill>
                <a:schemeClr val="dk2"/>
              </a:solidFill>
            </a:endParaRPr>
          </a:p>
        </p:txBody>
      </p:sp>
      <p:pic>
        <p:nvPicPr>
          <p:cNvPr id="552" name="Google Shape;552;p92"/>
          <p:cNvPicPr preferRelativeResize="0"/>
          <p:nvPr/>
        </p:nvPicPr>
        <p:blipFill>
          <a:blip r:embed="rId4">
            <a:alphaModFix/>
          </a:blip>
          <a:stretch>
            <a:fillRect/>
          </a:stretch>
        </p:blipFill>
        <p:spPr>
          <a:xfrm>
            <a:off x="4624050" y="315413"/>
            <a:ext cx="4368550" cy="3765000"/>
          </a:xfrm>
          <a:prstGeom prst="rect">
            <a:avLst/>
          </a:prstGeom>
          <a:noFill/>
          <a:ln>
            <a:noFill/>
          </a:ln>
        </p:spPr>
      </p:pic>
      <p:sp>
        <p:nvSpPr>
          <p:cNvPr id="553" name="Google Shape;553;p92"/>
          <p:cNvSpPr txBox="1"/>
          <p:nvPr/>
        </p:nvSpPr>
        <p:spPr>
          <a:xfrm>
            <a:off x="4755875" y="4274375"/>
            <a:ext cx="4104900" cy="554700"/>
          </a:xfrm>
          <a:prstGeom prst="rect">
            <a:avLst/>
          </a:prstGeom>
          <a:noFill/>
          <a:ln>
            <a:noFill/>
          </a:ln>
        </p:spPr>
        <p:txBody>
          <a:bodyPr spcFirstLastPara="1" wrap="square" lIns="91425" tIns="91425" rIns="91425" bIns="91425" anchor="t" anchorCtr="0">
            <a:spAutoFit/>
          </a:bodyPr>
          <a:lstStyle/>
          <a:p>
            <a:pPr marL="0" lvl="0" indent="0" algn="ctr" rtl="0">
              <a:spcBef>
                <a:spcPts val="5"/>
              </a:spcBef>
              <a:spcAft>
                <a:spcPts val="0"/>
              </a:spcAft>
              <a:buClr>
                <a:schemeClr val="dk1"/>
              </a:buClr>
              <a:buSzPts val="1100"/>
              <a:buFont typeface="Arial"/>
              <a:buNone/>
            </a:pPr>
            <a:r>
              <a:rPr lang="en" sz="1200" i="1">
                <a:solidFill>
                  <a:schemeClr val="dk1"/>
                </a:solidFill>
                <a:latin typeface="Times New Roman"/>
                <a:ea typeface="Times New Roman"/>
                <a:cs typeface="Times New Roman"/>
                <a:sym typeface="Times New Roman"/>
              </a:rPr>
              <a:t>Client side machine communicating with server side over </a:t>
            </a:r>
            <a:endParaRPr sz="1200" i="1">
              <a:solidFill>
                <a:schemeClr val="dk1"/>
              </a:solidFill>
              <a:latin typeface="Times New Roman"/>
              <a:ea typeface="Times New Roman"/>
              <a:cs typeface="Times New Roman"/>
              <a:sym typeface="Times New Roman"/>
            </a:endParaRPr>
          </a:p>
          <a:p>
            <a:pPr marL="0" lvl="0" indent="0" algn="ctr" rtl="0">
              <a:spcBef>
                <a:spcPts val="5"/>
              </a:spcBef>
              <a:spcAft>
                <a:spcPts val="0"/>
              </a:spcAft>
              <a:buClr>
                <a:schemeClr val="dk1"/>
              </a:buClr>
              <a:buSzPts val="1100"/>
              <a:buFont typeface="Arial"/>
              <a:buNone/>
            </a:pPr>
            <a:r>
              <a:rPr lang="en" sz="1200" i="1">
                <a:solidFill>
                  <a:schemeClr val="dk1"/>
                </a:solidFill>
                <a:latin typeface="Times New Roman"/>
                <a:ea typeface="Times New Roman"/>
                <a:cs typeface="Times New Roman"/>
                <a:sym typeface="Times New Roman"/>
              </a:rPr>
              <a:t>50 epochs and improving accuracy.</a:t>
            </a:r>
            <a:endParaRPr sz="1800">
              <a:solidFill>
                <a:schemeClr val="dk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93"/>
          <p:cNvPicPr preferRelativeResize="0"/>
          <p:nvPr/>
        </p:nvPicPr>
        <p:blipFill>
          <a:blip r:embed="rId3">
            <a:alphaModFix/>
          </a:blip>
          <a:stretch>
            <a:fillRect/>
          </a:stretch>
        </p:blipFill>
        <p:spPr>
          <a:xfrm>
            <a:off x="1806400" y="155025"/>
            <a:ext cx="5531200" cy="4265775"/>
          </a:xfrm>
          <a:prstGeom prst="rect">
            <a:avLst/>
          </a:prstGeom>
          <a:noFill/>
          <a:ln>
            <a:noFill/>
          </a:ln>
        </p:spPr>
      </p:pic>
      <p:sp>
        <p:nvSpPr>
          <p:cNvPr id="559" name="Google Shape;559;p93"/>
          <p:cNvSpPr txBox="1"/>
          <p:nvPr/>
        </p:nvSpPr>
        <p:spPr>
          <a:xfrm>
            <a:off x="3072000" y="4554050"/>
            <a:ext cx="3000000" cy="369300"/>
          </a:xfrm>
          <a:prstGeom prst="rect">
            <a:avLst/>
          </a:prstGeom>
          <a:noFill/>
          <a:ln>
            <a:noFill/>
          </a:ln>
        </p:spPr>
        <p:txBody>
          <a:bodyPr spcFirstLastPara="1" wrap="square" lIns="91425" tIns="91425" rIns="91425" bIns="91425" anchor="t" anchorCtr="0">
            <a:spAutoFit/>
          </a:bodyPr>
          <a:lstStyle/>
          <a:p>
            <a:pPr marL="0" marR="229234" lvl="0" indent="0" algn="ctr" rtl="0">
              <a:spcBef>
                <a:spcPts val="380"/>
              </a:spcBef>
              <a:spcAft>
                <a:spcPts val="0"/>
              </a:spcAft>
              <a:buNone/>
            </a:pPr>
            <a:r>
              <a:rPr lang="en" sz="1200" i="1">
                <a:solidFill>
                  <a:schemeClr val="dk1"/>
                </a:solidFill>
                <a:latin typeface="Times New Roman"/>
                <a:ea typeface="Times New Roman"/>
                <a:cs typeface="Times New Roman"/>
                <a:sym typeface="Times New Roman"/>
              </a:rPr>
              <a:t>Accuracy graph over the epochs</a:t>
            </a:r>
            <a:endParaRPr sz="1800">
              <a:solidFill>
                <a:schemeClr val="dk2"/>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graphicFrame>
        <p:nvGraphicFramePr>
          <p:cNvPr id="564" name="Google Shape;564;p94"/>
          <p:cNvGraphicFramePr/>
          <p:nvPr/>
        </p:nvGraphicFramePr>
        <p:xfrm>
          <a:off x="1514025" y="743038"/>
          <a:ext cx="6115950" cy="4233025"/>
        </p:xfrm>
        <a:graphic>
          <a:graphicData uri="http://schemas.openxmlformats.org/drawingml/2006/table">
            <a:tbl>
              <a:tblPr bandRow="1" bandCol="1">
                <a:noFill/>
                <a:tableStyleId>{60CB2351-8E79-49AB-A51D-F202C696CF4F}</a:tableStyleId>
              </a:tblPr>
              <a:tblGrid>
                <a:gridCol w="2038025">
                  <a:extLst>
                    <a:ext uri="{9D8B030D-6E8A-4147-A177-3AD203B41FA5}">
                      <a16:colId xmlns:a16="http://schemas.microsoft.com/office/drawing/2014/main" val="20000"/>
                    </a:ext>
                  </a:extLst>
                </a:gridCol>
                <a:gridCol w="2039900">
                  <a:extLst>
                    <a:ext uri="{9D8B030D-6E8A-4147-A177-3AD203B41FA5}">
                      <a16:colId xmlns:a16="http://schemas.microsoft.com/office/drawing/2014/main" val="20001"/>
                    </a:ext>
                  </a:extLst>
                </a:gridCol>
                <a:gridCol w="2038025">
                  <a:extLst>
                    <a:ext uri="{9D8B030D-6E8A-4147-A177-3AD203B41FA5}">
                      <a16:colId xmlns:a16="http://schemas.microsoft.com/office/drawing/2014/main" val="20002"/>
                    </a:ext>
                  </a:extLst>
                </a:gridCol>
              </a:tblGrid>
              <a:tr h="479875">
                <a:tc>
                  <a:txBody>
                    <a:bodyPr/>
                    <a:lstStyle/>
                    <a:p>
                      <a:pPr marL="0" lvl="0" indent="0" algn="ctr" rtl="0">
                        <a:spcBef>
                          <a:spcPts val="0"/>
                        </a:spcBef>
                        <a:spcAft>
                          <a:spcPts val="0"/>
                        </a:spcAft>
                        <a:buNone/>
                      </a:pP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marR="280670" lvl="0" indent="0" algn="ctr" rtl="0">
                        <a:spcBef>
                          <a:spcPts val="0"/>
                        </a:spcBef>
                        <a:spcAft>
                          <a:spcPts val="0"/>
                        </a:spcAft>
                        <a:buNone/>
                      </a:pPr>
                      <a:r>
                        <a:rPr lang="en" sz="1200" b="1">
                          <a:latin typeface="Times New Roman"/>
                          <a:ea typeface="Times New Roman"/>
                          <a:cs typeface="Times New Roman"/>
                          <a:sym typeface="Times New Roman"/>
                        </a:rPr>
                        <a:t>Type of Metric</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b="1">
                          <a:latin typeface="Times New Roman"/>
                          <a:ea typeface="Times New Roman"/>
                          <a:cs typeface="Times New Roman"/>
                          <a:sym typeface="Times New Roman"/>
                        </a:rPr>
                        <a:t>Accuracy Type</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9875">
                <a:tc>
                  <a:txBody>
                    <a:bodyPr/>
                    <a:lstStyle/>
                    <a:p>
                      <a:pPr marL="0" lvl="0" indent="0" algn="ctr" rtl="0">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ML Models</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marR="280670" lvl="0" indent="0" algn="ctr" rtl="0">
                        <a:spcBef>
                          <a:spcPts val="0"/>
                        </a:spcBef>
                        <a:spcAft>
                          <a:spcPts val="0"/>
                        </a:spcAft>
                        <a:buNone/>
                      </a:pPr>
                      <a:r>
                        <a:rPr lang="en" sz="1200" b="1">
                          <a:latin typeface="Times New Roman"/>
                          <a:ea typeface="Times New Roman"/>
                          <a:cs typeface="Times New Roman"/>
                          <a:sym typeface="Times New Roman"/>
                        </a:rPr>
                        <a:t>Silhouette Score/ Davies-Bouldin Index</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b="1">
                          <a:latin typeface="Times New Roman"/>
                          <a:ea typeface="Times New Roman"/>
                          <a:cs typeface="Times New Roman"/>
                          <a:sym typeface="Times New Roman"/>
                        </a:rPr>
                        <a:t>Clustering Accuracy</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7525">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K-Means Clustering</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0.45/ 0.68</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0.81</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3150">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DBSCAN Clustering</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0.43</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0.49</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0875">
                <a:tc>
                  <a:txBody>
                    <a:bodyPr/>
                    <a:lstStyle/>
                    <a:p>
                      <a:pPr marL="2540" lvl="0" indent="0" algn="ctr" rtl="0">
                        <a:spcBef>
                          <a:spcPts val="0"/>
                        </a:spcBef>
                        <a:spcAft>
                          <a:spcPts val="0"/>
                        </a:spcAft>
                        <a:buNone/>
                      </a:pPr>
                      <a:r>
                        <a:rPr lang="en" sz="1200">
                          <a:latin typeface="Times New Roman"/>
                          <a:ea typeface="Times New Roman"/>
                          <a:cs typeface="Times New Roman"/>
                          <a:sym typeface="Times New Roman"/>
                        </a:rPr>
                        <a:t>Agglomerative (Hierarchical) Clustering</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0.44/ 0.74</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0.60</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77525">
                <a:tc>
                  <a:txBody>
                    <a:bodyPr/>
                    <a:lstStyle/>
                    <a:p>
                      <a:pPr marL="0" lvl="0" indent="0" algn="ctr" rtl="0">
                        <a:spcBef>
                          <a:spcPts val="0"/>
                        </a:spcBef>
                        <a:spcAft>
                          <a:spcPts val="0"/>
                        </a:spcAft>
                        <a:buNone/>
                      </a:pP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b="1">
                          <a:latin typeface="Times New Roman"/>
                          <a:ea typeface="Times New Roman"/>
                          <a:cs typeface="Times New Roman"/>
                          <a:sym typeface="Times New Roman"/>
                        </a:rPr>
                        <a:t>Train Accuracy</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b="1">
                          <a:latin typeface="Times New Roman"/>
                          <a:ea typeface="Times New Roman"/>
                          <a:cs typeface="Times New Roman"/>
                          <a:sym typeface="Times New Roman"/>
                        </a:rPr>
                        <a:t>Test Accuracy</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52600">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Random Forest</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marR="340360" lvl="0" indent="0" algn="ctr" rtl="0">
                        <a:lnSpc>
                          <a:spcPct val="115000"/>
                        </a:lnSpc>
                        <a:spcBef>
                          <a:spcPts val="0"/>
                        </a:spcBef>
                        <a:spcAft>
                          <a:spcPts val="0"/>
                        </a:spcAft>
                        <a:buNone/>
                      </a:pPr>
                      <a:r>
                        <a:rPr lang="en" sz="1200">
                          <a:latin typeface="Times New Roman"/>
                          <a:ea typeface="Times New Roman"/>
                          <a:cs typeface="Times New Roman"/>
                          <a:sym typeface="Times New Roman"/>
                        </a:rPr>
                        <a:t>1.00 (due to overfitting, fixed later)</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0.98</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84200">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Logistic Regression</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0.797</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0.825</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64550">
                <a:tc>
                  <a:txBody>
                    <a:bodyPr/>
                    <a:lstStyle/>
                    <a:p>
                      <a:pPr marL="0" lvl="0" indent="0" algn="ctr" rtl="0">
                        <a:spcBef>
                          <a:spcPts val="0"/>
                        </a:spcBef>
                        <a:spcAft>
                          <a:spcPts val="0"/>
                        </a:spcAft>
                        <a:buNone/>
                      </a:pPr>
                      <a:endParaRPr sz="10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4200">
                <a:tc>
                  <a:txBody>
                    <a:bodyPr/>
                    <a:lstStyle/>
                    <a:p>
                      <a:pPr marL="2540" lvl="0" indent="0" algn="ctr" rtl="0">
                        <a:lnSpc>
                          <a:spcPct val="114583"/>
                        </a:lnSpc>
                        <a:spcBef>
                          <a:spcPts val="0"/>
                        </a:spcBef>
                        <a:spcAft>
                          <a:spcPts val="0"/>
                        </a:spcAft>
                        <a:buNone/>
                      </a:pPr>
                      <a:r>
                        <a:rPr lang="en" sz="1200" b="1">
                          <a:latin typeface="Times New Roman"/>
                          <a:ea typeface="Times New Roman"/>
                          <a:cs typeface="Times New Roman"/>
                          <a:sym typeface="Times New Roman"/>
                        </a:rPr>
                        <a:t>DL Model</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b="1">
                          <a:latin typeface="Times New Roman"/>
                          <a:ea typeface="Times New Roman"/>
                          <a:cs typeface="Times New Roman"/>
                          <a:sym typeface="Times New Roman"/>
                        </a:rPr>
                        <a:t>Training Accuracy</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b="1">
                          <a:latin typeface="Times New Roman"/>
                          <a:ea typeface="Times New Roman"/>
                          <a:cs typeface="Times New Roman"/>
                          <a:sym typeface="Times New Roman"/>
                        </a:rPr>
                        <a:t>Testing Accuracy</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82650">
                <a:tc>
                  <a:txBody>
                    <a:bodyPr/>
                    <a:lstStyle/>
                    <a:p>
                      <a:pPr marL="2540" lvl="0" indent="0" algn="ctr" rtl="0">
                        <a:lnSpc>
                          <a:spcPct val="115000"/>
                        </a:lnSpc>
                        <a:spcBef>
                          <a:spcPts val="0"/>
                        </a:spcBef>
                        <a:spcAft>
                          <a:spcPts val="0"/>
                        </a:spcAft>
                        <a:buNone/>
                      </a:pPr>
                      <a:r>
                        <a:rPr lang="en" sz="1200">
                          <a:latin typeface="Times New Roman"/>
                          <a:ea typeface="Times New Roman"/>
                          <a:cs typeface="Times New Roman"/>
                          <a:sym typeface="Times New Roman"/>
                        </a:rPr>
                        <a:t>Deep neural network (DNN)</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0.80</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14583"/>
                        </a:lnSpc>
                        <a:spcBef>
                          <a:spcPts val="0"/>
                        </a:spcBef>
                        <a:spcAft>
                          <a:spcPts val="0"/>
                        </a:spcAft>
                        <a:buNone/>
                      </a:pPr>
                      <a:r>
                        <a:rPr lang="en" sz="1200">
                          <a:latin typeface="Times New Roman"/>
                          <a:ea typeface="Times New Roman"/>
                          <a:cs typeface="Times New Roman"/>
                          <a:sym typeface="Times New Roman"/>
                        </a:rPr>
                        <a:t>0.75</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64550">
                <a:tc>
                  <a:txBody>
                    <a:bodyPr/>
                    <a:lstStyle/>
                    <a:p>
                      <a:pPr marL="0" lvl="0" indent="0" algn="ctr" rtl="0">
                        <a:spcBef>
                          <a:spcPts val="0"/>
                        </a:spcBef>
                        <a:spcAft>
                          <a:spcPts val="0"/>
                        </a:spcAft>
                        <a:buNone/>
                      </a:pPr>
                      <a:endParaRPr sz="10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0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05725">
                <a:tc>
                  <a:txBody>
                    <a:bodyPr/>
                    <a:lstStyle/>
                    <a:p>
                      <a:pPr marL="2540" lvl="0" indent="0" algn="ctr" rtl="0">
                        <a:lnSpc>
                          <a:spcPct val="106666"/>
                        </a:lnSpc>
                        <a:spcBef>
                          <a:spcPts val="0"/>
                        </a:spcBef>
                        <a:spcAft>
                          <a:spcPts val="0"/>
                        </a:spcAft>
                        <a:buNone/>
                      </a:pPr>
                      <a:r>
                        <a:rPr lang="en" sz="1200" b="1">
                          <a:latin typeface="Times New Roman"/>
                          <a:ea typeface="Times New Roman"/>
                          <a:cs typeface="Times New Roman"/>
                          <a:sym typeface="Times New Roman"/>
                        </a:rPr>
                        <a:t>FL Model</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06666"/>
                        </a:lnSpc>
                        <a:spcBef>
                          <a:spcPts val="0"/>
                        </a:spcBef>
                        <a:spcAft>
                          <a:spcPts val="0"/>
                        </a:spcAft>
                        <a:buNone/>
                      </a:pPr>
                      <a:r>
                        <a:rPr lang="en" sz="1200" b="1">
                          <a:latin typeface="Times New Roman"/>
                          <a:ea typeface="Times New Roman"/>
                          <a:cs typeface="Times New Roman"/>
                          <a:sym typeface="Times New Roman"/>
                        </a:rPr>
                        <a:t>Training Accuracy</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06666"/>
                        </a:lnSpc>
                        <a:spcBef>
                          <a:spcPts val="0"/>
                        </a:spcBef>
                        <a:spcAft>
                          <a:spcPts val="0"/>
                        </a:spcAft>
                        <a:buNone/>
                      </a:pPr>
                      <a:r>
                        <a:rPr lang="en" sz="1200" b="1">
                          <a:latin typeface="Times New Roman"/>
                          <a:ea typeface="Times New Roman"/>
                          <a:cs typeface="Times New Roman"/>
                          <a:sym typeface="Times New Roman"/>
                        </a:rPr>
                        <a:t>Testing Accuracy</a:t>
                      </a:r>
                      <a:endParaRPr sz="1200" b="1">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05725">
                <a:tc>
                  <a:txBody>
                    <a:bodyPr/>
                    <a:lstStyle/>
                    <a:p>
                      <a:pPr marL="2540" lvl="0" indent="0" algn="ctr" rtl="0">
                        <a:lnSpc>
                          <a:spcPct val="106666"/>
                        </a:lnSpc>
                        <a:spcBef>
                          <a:spcPts val="0"/>
                        </a:spcBef>
                        <a:spcAft>
                          <a:spcPts val="0"/>
                        </a:spcAft>
                        <a:buNone/>
                      </a:pPr>
                      <a:r>
                        <a:rPr lang="en" sz="1200">
                          <a:latin typeface="Times New Roman"/>
                          <a:ea typeface="Times New Roman"/>
                          <a:cs typeface="Times New Roman"/>
                          <a:sym typeface="Times New Roman"/>
                        </a:rPr>
                        <a:t>FedAvg</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06666"/>
                        </a:lnSpc>
                        <a:spcBef>
                          <a:spcPts val="0"/>
                        </a:spcBef>
                        <a:spcAft>
                          <a:spcPts val="0"/>
                        </a:spcAft>
                        <a:buNone/>
                      </a:pPr>
                      <a:r>
                        <a:rPr lang="en" sz="1200">
                          <a:latin typeface="Times New Roman"/>
                          <a:ea typeface="Times New Roman"/>
                          <a:cs typeface="Times New Roman"/>
                          <a:sym typeface="Times New Roman"/>
                        </a:rPr>
                        <a:t>0.93</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2540" lvl="0" indent="0" algn="ctr" rtl="0">
                        <a:lnSpc>
                          <a:spcPct val="106666"/>
                        </a:lnSpc>
                        <a:spcBef>
                          <a:spcPts val="0"/>
                        </a:spcBef>
                        <a:spcAft>
                          <a:spcPts val="0"/>
                        </a:spcAft>
                        <a:buNone/>
                      </a:pPr>
                      <a:r>
                        <a:rPr lang="en" sz="1200">
                          <a:latin typeface="Times New Roman"/>
                          <a:ea typeface="Times New Roman"/>
                          <a:cs typeface="Times New Roman"/>
                          <a:sym typeface="Times New Roman"/>
                        </a:rPr>
                        <a:t>0.88</a:t>
                      </a:r>
                      <a:endParaRPr sz="1200">
                        <a:latin typeface="Times New Roman"/>
                        <a:ea typeface="Times New Roman"/>
                        <a:cs typeface="Times New Roman"/>
                        <a:sym typeface="Times New Roman"/>
                      </a:endParaRPr>
                    </a:p>
                  </a:txBody>
                  <a:tcPr marL="0" marR="0"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565" name="Google Shape;565;p94"/>
          <p:cNvSpPr txBox="1">
            <a:spLocks noGrp="1"/>
          </p:cNvSpPr>
          <p:nvPr>
            <p:ph type="title"/>
          </p:nvPr>
        </p:nvSpPr>
        <p:spPr>
          <a:xfrm>
            <a:off x="311688" y="88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Evaluation Metrics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
        <p:nvSpPr>
          <p:cNvPr id="571" name="Google Shape;571;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682625"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Electroretinography signals act as potential biomarkers for psychological disorder classification, as shown in these studies. The first study integrates machine learning and deep learning methods to recognize ERG patterns related to schizophrenia, bipolar disorder, and depression. Diagnostic accuracy is enhanced through the use of deep neural networks and implementation via the cloud; however, challenges arise due to data heterogeneity and model robustness; The second study looks to Federated Learning to address privacy issues and allow model training locally while update aggregation occurs at a central point. It retains performance on par with centralized models but is inherently secure against data revelation. Further advances in hyperparameter tuning and data collection could increase its performance. Both studies identify the trade-off among privacy, scalability, and accuracy in the context of ERG-based diagnostics, while future efforts will be on data standardization and optimization of models.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577" name="Google Shape;577;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68453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convergence of Electroretinography and advanced methods of machine learning bears promise of a breakthrough in non-invasive and accurate diagnosis of mental disorders. The first study demonstrates deep models' capability to reliably discriminate between diseases using ERG signals; thus, there's a potential for real-time diagnosis via cloud platforms. The federated approach protects sensitive medical information from being revealed, thus settling major ethical concerns. Yet, even with such high accuracy rates, both studies place emphasis on the need for increased sample size with diversity in order to improve generalizability and robustness. Real-time analytics combined with privacy-preserving methodologies creates an interesting trajectory for development in the future toward mental health diagnosis that can yield results dismissively translated into clinical to facilitate tailored interventions.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Work</a:t>
            </a:r>
            <a:endParaRPr/>
          </a:p>
        </p:txBody>
      </p:sp>
      <p:sp>
        <p:nvSpPr>
          <p:cNvPr id="583" name="Google Shape;583;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682625" lvl="0" indent="0" algn="just" rtl="0">
              <a:lnSpc>
                <a:spcPct val="150000"/>
              </a:lnSpc>
              <a:spcBef>
                <a:spcPts val="69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While the current configuration effectively demonstrates Federated Learning application to privacy-retained classification of psychological diseases from ERG signals, future work can focus on scaling up the dataset to represent a more heterogeneous population and other psychological diseases to generalize better. In addition, deep federated optimization techniques and adaptive learning mechanisms can give better results in terms of accuracy and efficiency of the models. Fast-tracking clinical entry may be achieved by looking into real-time ERG signal recording and edge-device support. Besides, a web application with integrated real-time analytics, multi-language support, and healthcare database integration would enhance usability and accessibility for medical professionals across the globe.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Paper Status</a:t>
            </a:r>
            <a:endParaRPr/>
          </a:p>
        </p:txBody>
      </p:sp>
      <p:sp>
        <p:nvSpPr>
          <p:cNvPr id="589" name="Google Shape;589;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dirty="0">
                <a:solidFill>
                  <a:schemeClr val="dk1"/>
                </a:solidFill>
              </a:rPr>
              <a:t>Research paper is completed and submitted to “IEEE Open Journal of Engineering in Medicine and Biology (OJEMB)" , 15/04/2025. (under review)</a:t>
            </a:r>
            <a:br>
              <a:rPr lang="en" dirty="0">
                <a:solidFill>
                  <a:schemeClr val="dk1"/>
                </a:solidFill>
              </a:rPr>
            </a:br>
            <a:endParaRPr dirty="0">
              <a:solidFill>
                <a:schemeClr val="dk1"/>
              </a:solidFill>
            </a:endParaRPr>
          </a:p>
          <a:p>
            <a:pPr marL="457200" lvl="0" indent="0" algn="l" rtl="0">
              <a:spcBef>
                <a:spcPts val="1200"/>
              </a:spcBef>
              <a:spcAft>
                <a:spcPts val="1200"/>
              </a:spcAft>
              <a:buNone/>
            </a:pPr>
            <a:endParaRPr dirty="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99"/>
          <p:cNvSpPr txBox="1">
            <a:spLocks noGrp="1"/>
          </p:cNvSpPr>
          <p:nvPr>
            <p:ph type="title"/>
          </p:nvPr>
        </p:nvSpPr>
        <p:spPr>
          <a:xfrm>
            <a:off x="311700" y="139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595" name="Google Shape;595;p99"/>
          <p:cNvSpPr txBox="1">
            <a:spLocks noGrp="1"/>
          </p:cNvSpPr>
          <p:nvPr>
            <p:ph type="body" idx="1"/>
          </p:nvPr>
        </p:nvSpPr>
        <p:spPr>
          <a:xfrm>
            <a:off x="311700" y="711725"/>
            <a:ext cx="8520600" cy="40650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 sz="800" dirty="0">
                <a:solidFill>
                  <a:schemeClr val="dk1"/>
                </a:solidFill>
              </a:rPr>
              <a:t>[1] Demmin, D. L., Roché, M., Davis, Q., &amp; Silverstein, S. M. (2018). Electroretinographic Anomalies in Schizophrenia. </a:t>
            </a:r>
            <a:r>
              <a:rPr lang="en" sz="800" i="1" dirty="0">
                <a:solidFill>
                  <a:schemeClr val="dk1"/>
                </a:solidFill>
              </a:rPr>
              <a:t>Journal of Abnormal Psychology</a:t>
            </a:r>
            <a:r>
              <a:rPr lang="en" sz="800" dirty="0">
                <a:solidFill>
                  <a:schemeClr val="dk1"/>
                </a:solidFill>
              </a:rPr>
              <a:t>, 127(4), 417-428.</a:t>
            </a:r>
            <a:br>
              <a:rPr lang="en" sz="800" dirty="0"/>
            </a:br>
            <a:r>
              <a:rPr lang="en" sz="800" dirty="0">
                <a:solidFill>
                  <a:schemeClr val="dk1"/>
                </a:solidFill>
              </a:rPr>
              <a:t>[2] Cabrera </a:t>
            </a:r>
            <a:r>
              <a:rPr lang="en" sz="800" dirty="0" err="1">
                <a:solidFill>
                  <a:schemeClr val="dk1"/>
                </a:solidFill>
              </a:rPr>
              <a:t>DeBuc</a:t>
            </a:r>
            <a:r>
              <a:rPr lang="en" sz="800" dirty="0">
                <a:solidFill>
                  <a:schemeClr val="dk1"/>
                </a:solidFill>
              </a:rPr>
              <a:t>, D., </a:t>
            </a:r>
            <a:r>
              <a:rPr lang="en" sz="800" dirty="0" err="1">
                <a:solidFill>
                  <a:schemeClr val="dk1"/>
                </a:solidFill>
              </a:rPr>
              <a:t>Somfai</a:t>
            </a:r>
            <a:r>
              <a:rPr lang="en" sz="800" dirty="0">
                <a:solidFill>
                  <a:schemeClr val="dk1"/>
                </a:solidFill>
              </a:rPr>
              <a:t>, G. M., Arthur, E., Kostic, M., Oropesa, S., &amp; Mendoza Santiesteban, C. (2018). Investigating Multimodal Diagnostic Eye Biomarkers of Cognitive Impairment by Measuring Vascular and Neurogenic Changes in the Retina. </a:t>
            </a:r>
            <a:r>
              <a:rPr lang="en" sz="800" i="1" dirty="0">
                <a:solidFill>
                  <a:schemeClr val="dk1"/>
                </a:solidFill>
              </a:rPr>
              <a:t>Frontiers in Physiology</a:t>
            </a:r>
            <a:r>
              <a:rPr lang="en" sz="800" dirty="0">
                <a:solidFill>
                  <a:schemeClr val="dk1"/>
                </a:solidFill>
              </a:rPr>
              <a:t>, 9:1721.</a:t>
            </a:r>
            <a:br>
              <a:rPr lang="en" sz="800" dirty="0"/>
            </a:br>
            <a:r>
              <a:rPr lang="en" sz="800" dirty="0">
                <a:solidFill>
                  <a:schemeClr val="dk1"/>
                </a:solidFill>
              </a:rPr>
              <a:t>[3] Cabrera </a:t>
            </a:r>
            <a:r>
              <a:rPr lang="en" sz="800" dirty="0" err="1">
                <a:solidFill>
                  <a:schemeClr val="dk1"/>
                </a:solidFill>
              </a:rPr>
              <a:t>DeBuc</a:t>
            </a:r>
            <a:r>
              <a:rPr lang="en" sz="800" dirty="0">
                <a:solidFill>
                  <a:schemeClr val="dk1"/>
                </a:solidFill>
              </a:rPr>
              <a:t>, D., Feuer, W. J., Persad, P. J., </a:t>
            </a:r>
            <a:r>
              <a:rPr lang="en" sz="800" dirty="0" err="1">
                <a:solidFill>
                  <a:schemeClr val="dk1"/>
                </a:solidFill>
              </a:rPr>
              <a:t>Somfai</a:t>
            </a:r>
            <a:r>
              <a:rPr lang="en" sz="800" dirty="0">
                <a:solidFill>
                  <a:schemeClr val="dk1"/>
                </a:solidFill>
              </a:rPr>
              <a:t>, G. M., Kostic, M., Oropesa, S., &amp; Mendoza Santiesteban, C. (2020). Investigating Vascular Complexity and Neurogenic Alterations in Sectoral Regions of the Retina in Patients With Cognitive Impairment. </a:t>
            </a:r>
            <a:r>
              <a:rPr lang="en" sz="800" i="1" dirty="0">
                <a:solidFill>
                  <a:schemeClr val="dk1"/>
                </a:solidFill>
              </a:rPr>
              <a:t>Frontiers in Physiology</a:t>
            </a:r>
            <a:r>
              <a:rPr lang="en" sz="800" dirty="0">
                <a:solidFill>
                  <a:schemeClr val="dk1"/>
                </a:solidFill>
              </a:rPr>
              <a:t>, 11:570412.</a:t>
            </a:r>
            <a:br>
              <a:rPr lang="en" sz="800" dirty="0"/>
            </a:br>
            <a:r>
              <a:rPr lang="en" sz="800" dirty="0">
                <a:solidFill>
                  <a:schemeClr val="dk1"/>
                </a:solidFill>
              </a:rPr>
              <a:t>[4] Kazakos, C. T., &amp; Karageorgiou, V. (2020). Retinal Changes in Schizophrenia: A Systematic Review and Meta-analysis Based on Individual Participant Data. </a:t>
            </a:r>
            <a:r>
              <a:rPr lang="en" sz="800" i="1" dirty="0">
                <a:solidFill>
                  <a:schemeClr val="dk1"/>
                </a:solidFill>
              </a:rPr>
              <a:t>Schizophrenia Bulletin</a:t>
            </a:r>
            <a:r>
              <a:rPr lang="en" sz="800" dirty="0">
                <a:solidFill>
                  <a:schemeClr val="dk1"/>
                </a:solidFill>
              </a:rPr>
              <a:t>, 46(1), 27-42.</a:t>
            </a:r>
            <a:br>
              <a:rPr lang="en" sz="800" dirty="0"/>
            </a:br>
            <a:r>
              <a:rPr lang="en" sz="800" dirty="0">
                <a:solidFill>
                  <a:schemeClr val="dk1"/>
                </a:solidFill>
              </a:rPr>
              <a:t>[5] Constable, P. A., </a:t>
            </a:r>
            <a:r>
              <a:rPr lang="en" sz="800" dirty="0" err="1">
                <a:solidFill>
                  <a:schemeClr val="dk1"/>
                </a:solidFill>
              </a:rPr>
              <a:t>Ritvo</a:t>
            </a:r>
            <a:r>
              <a:rPr lang="en" sz="800" dirty="0">
                <a:solidFill>
                  <a:schemeClr val="dk1"/>
                </a:solidFill>
              </a:rPr>
              <a:t>, E. R., </a:t>
            </a:r>
            <a:r>
              <a:rPr lang="en" sz="800" dirty="0" err="1">
                <a:solidFill>
                  <a:schemeClr val="dk1"/>
                </a:solidFill>
              </a:rPr>
              <a:t>Ritvo</a:t>
            </a:r>
            <a:r>
              <a:rPr lang="en" sz="800" dirty="0">
                <a:solidFill>
                  <a:schemeClr val="dk1"/>
                </a:solidFill>
              </a:rPr>
              <a:t>, A. R., Lee, I. O., McNair, M. L., Stahl, D., Sowden, J., Quinn, S., Skuse, D. H., Thompson, D. A., &amp; McPartland, J. C. (2020). Light-adapted electroretinogram differences in Autism Spectrum Disorder. </a:t>
            </a:r>
            <a:r>
              <a:rPr lang="en" sz="800" i="1" dirty="0">
                <a:solidFill>
                  <a:schemeClr val="dk1"/>
                </a:solidFill>
              </a:rPr>
              <a:t>Journal of Abnormal Psychology</a:t>
            </a:r>
            <a:r>
              <a:rPr lang="en" sz="800" dirty="0">
                <a:solidFill>
                  <a:schemeClr val="dk1"/>
                </a:solidFill>
              </a:rPr>
              <a:t>, 127(4), 417-428.</a:t>
            </a:r>
            <a:br>
              <a:rPr lang="en" sz="800" dirty="0"/>
            </a:br>
            <a:r>
              <a:rPr lang="en" sz="800" dirty="0">
                <a:solidFill>
                  <a:schemeClr val="dk1"/>
                </a:solidFill>
              </a:rPr>
              <a:t>[6] Lavoie, J., </a:t>
            </a:r>
            <a:r>
              <a:rPr lang="en" sz="800" dirty="0" err="1">
                <a:solidFill>
                  <a:schemeClr val="dk1"/>
                </a:solidFill>
              </a:rPr>
              <a:t>Maziade</a:t>
            </a:r>
            <a:r>
              <a:rPr lang="en" sz="800" dirty="0">
                <a:solidFill>
                  <a:schemeClr val="dk1"/>
                </a:solidFill>
              </a:rPr>
              <a:t>, M., &amp; Hébert, M. (2014). The brain through the retina: The flash electroretinogram as a tool to investigate psychiatric disorders. </a:t>
            </a:r>
            <a:r>
              <a:rPr lang="en" sz="800" i="1" dirty="0">
                <a:solidFill>
                  <a:schemeClr val="dk1"/>
                </a:solidFill>
              </a:rPr>
              <a:t>Progress in Neuro-Psychopharmacology &amp; Biological Psychiatry</a:t>
            </a:r>
            <a:r>
              <a:rPr lang="en" sz="800" dirty="0">
                <a:solidFill>
                  <a:schemeClr val="dk1"/>
                </a:solidFill>
              </a:rPr>
              <a:t>, 48, 129-134.</a:t>
            </a:r>
            <a:br>
              <a:rPr lang="en" sz="800" dirty="0"/>
            </a:br>
            <a:r>
              <a:rPr lang="en" sz="800" dirty="0">
                <a:solidFill>
                  <a:schemeClr val="dk1"/>
                </a:solidFill>
              </a:rPr>
              <a:t>[7] Hébert, M., </a:t>
            </a:r>
            <a:r>
              <a:rPr lang="en" sz="800" dirty="0" err="1">
                <a:solidFill>
                  <a:schemeClr val="dk1"/>
                </a:solidFill>
              </a:rPr>
              <a:t>Mérette</a:t>
            </a:r>
            <a:r>
              <a:rPr lang="en" sz="800" dirty="0">
                <a:solidFill>
                  <a:schemeClr val="dk1"/>
                </a:solidFill>
              </a:rPr>
              <a:t>, C., </a:t>
            </a:r>
            <a:r>
              <a:rPr lang="en" sz="800" dirty="0" err="1">
                <a:solidFill>
                  <a:schemeClr val="dk1"/>
                </a:solidFill>
              </a:rPr>
              <a:t>Paccalet</a:t>
            </a:r>
            <a:r>
              <a:rPr lang="en" sz="800" dirty="0">
                <a:solidFill>
                  <a:schemeClr val="dk1"/>
                </a:solidFill>
              </a:rPr>
              <a:t>, T., </a:t>
            </a:r>
            <a:r>
              <a:rPr lang="en" sz="800" dirty="0" err="1">
                <a:solidFill>
                  <a:schemeClr val="dk1"/>
                </a:solidFill>
              </a:rPr>
              <a:t>Gagné</a:t>
            </a:r>
            <a:r>
              <a:rPr lang="en" sz="800" dirty="0">
                <a:solidFill>
                  <a:schemeClr val="dk1"/>
                </a:solidFill>
              </a:rPr>
              <a:t>, A.-M., &amp; </a:t>
            </a:r>
            <a:r>
              <a:rPr lang="en" sz="800" dirty="0" err="1">
                <a:solidFill>
                  <a:schemeClr val="dk1"/>
                </a:solidFill>
              </a:rPr>
              <a:t>Maziade</a:t>
            </a:r>
            <a:r>
              <a:rPr lang="en" sz="800" dirty="0">
                <a:solidFill>
                  <a:schemeClr val="dk1"/>
                </a:solidFill>
              </a:rPr>
              <a:t>, M. (2017). Electroretinographic anomalies in medicated and drug-free patients with major depression: Tagging the developmental roots of major psychiatric disorders. </a:t>
            </a:r>
            <a:r>
              <a:rPr lang="en" sz="800" i="1" dirty="0">
                <a:solidFill>
                  <a:schemeClr val="dk1"/>
                </a:solidFill>
              </a:rPr>
              <a:t>Progress in Neuro-Psychopharmacology &amp; Biological Psychiatry</a:t>
            </a:r>
            <a:r>
              <a:rPr lang="en" sz="800" dirty="0">
                <a:solidFill>
                  <a:schemeClr val="dk1"/>
                </a:solidFill>
              </a:rPr>
              <a:t>, 75, 10-15.</a:t>
            </a:r>
            <a:br>
              <a:rPr lang="en" sz="800" dirty="0"/>
            </a:br>
            <a:r>
              <a:rPr lang="en" sz="800" dirty="0">
                <a:solidFill>
                  <a:schemeClr val="dk1"/>
                </a:solidFill>
              </a:rPr>
              <a:t>[8] Silverstein, S. M., &amp; Rosen, R. (2015). Schizophrenia and the eye. </a:t>
            </a:r>
            <a:r>
              <a:rPr lang="en" sz="800" i="1" dirty="0">
                <a:solidFill>
                  <a:schemeClr val="dk1"/>
                </a:solidFill>
              </a:rPr>
              <a:t>Schizophrenia Research: Cognition</a:t>
            </a:r>
            <a:r>
              <a:rPr lang="en" sz="800" dirty="0">
                <a:solidFill>
                  <a:schemeClr val="dk1"/>
                </a:solidFill>
              </a:rPr>
              <a:t>, 2, 46-55.</a:t>
            </a:r>
            <a:br>
              <a:rPr lang="en" sz="800" dirty="0"/>
            </a:br>
            <a:r>
              <a:rPr lang="en" sz="800" dirty="0">
                <a:solidFill>
                  <a:schemeClr val="dk1"/>
                </a:solidFill>
              </a:rPr>
              <a:t>[9] Peredo, R., Hébert, M., &amp; </a:t>
            </a:r>
            <a:r>
              <a:rPr lang="en" sz="800" dirty="0" err="1">
                <a:solidFill>
                  <a:schemeClr val="dk1"/>
                </a:solidFill>
              </a:rPr>
              <a:t>Mérette</a:t>
            </a:r>
            <a:r>
              <a:rPr lang="en" sz="800" dirty="0">
                <a:solidFill>
                  <a:schemeClr val="dk1"/>
                </a:solidFill>
              </a:rPr>
              <a:t>, C. (2022). Developing a clinical decision tool based on electroretinogram to monitor the risk of severe mental illness. </a:t>
            </a:r>
            <a:r>
              <a:rPr lang="en" sz="800" i="1" dirty="0">
                <a:solidFill>
                  <a:schemeClr val="dk1"/>
                </a:solidFill>
              </a:rPr>
              <a:t>BMC Psychiatry</a:t>
            </a:r>
            <a:r>
              <a:rPr lang="en" sz="800" dirty="0">
                <a:solidFill>
                  <a:schemeClr val="dk1"/>
                </a:solidFill>
              </a:rPr>
              <a:t>.</a:t>
            </a:r>
            <a:br>
              <a:rPr lang="en" sz="800" dirty="0"/>
            </a:br>
            <a:r>
              <a:rPr lang="en" sz="800" dirty="0">
                <a:solidFill>
                  <a:schemeClr val="dk1"/>
                </a:solidFill>
              </a:rPr>
              <a:t>[10] Demmin, D. L., Roché, M., Davis, Q., &amp; Silverstein, S. M. (2018). Electroretinographic Anomalies in Schizophrenia. </a:t>
            </a:r>
            <a:r>
              <a:rPr lang="en" sz="800" i="1" dirty="0">
                <a:solidFill>
                  <a:schemeClr val="dk1"/>
                </a:solidFill>
              </a:rPr>
              <a:t>Journal of Abnormal Psychology</a:t>
            </a:r>
            <a:r>
              <a:rPr lang="en" sz="800" dirty="0">
                <a:solidFill>
                  <a:schemeClr val="dk1"/>
                </a:solidFill>
              </a:rPr>
              <a:t>, 127(4), 417-428.</a:t>
            </a:r>
            <a:br>
              <a:rPr lang="en" sz="800" dirty="0"/>
            </a:br>
            <a:r>
              <a:rPr lang="en" sz="800" dirty="0">
                <a:solidFill>
                  <a:schemeClr val="dk1"/>
                </a:solidFill>
              </a:rPr>
              <a:t>[11] </a:t>
            </a:r>
            <a:r>
              <a:rPr lang="en" sz="800" dirty="0" err="1">
                <a:solidFill>
                  <a:schemeClr val="dk1"/>
                </a:solidFill>
              </a:rPr>
              <a:t>Alaql</a:t>
            </a:r>
            <a:r>
              <a:rPr lang="en" sz="800" dirty="0">
                <a:solidFill>
                  <a:schemeClr val="dk1"/>
                </a:solidFill>
              </a:rPr>
              <a:t>, A. M. (2016). Analysis and Processing of Human Electroretinogram. </a:t>
            </a:r>
            <a:r>
              <a:rPr lang="en" sz="800" i="1" dirty="0">
                <a:solidFill>
                  <a:schemeClr val="dk1"/>
                </a:solidFill>
              </a:rPr>
              <a:t>USF Tampa Graduate Theses and Dissertations</a:t>
            </a:r>
            <a:br>
              <a:rPr lang="en" sz="800" dirty="0"/>
            </a:br>
            <a:r>
              <a:rPr lang="en" sz="800" dirty="0">
                <a:solidFill>
                  <a:schemeClr val="dk1"/>
                </a:solidFill>
              </a:rPr>
              <a:t>[12] Khalil, S. S., Tawfik, N. S., &amp; Spruit, M. (2024). Exploring the potential of federated learning in mental health research: a systematic literature review. </a:t>
            </a:r>
            <a:r>
              <a:rPr lang="en" sz="800" i="1" dirty="0">
                <a:solidFill>
                  <a:schemeClr val="dk1"/>
                </a:solidFill>
              </a:rPr>
              <a:t>Applied Intelligence</a:t>
            </a:r>
            <a:r>
              <a:rPr lang="en" sz="800" dirty="0">
                <a:solidFill>
                  <a:schemeClr val="dk1"/>
                </a:solidFill>
              </a:rPr>
              <a:t>, 54(2), 1619-1636.</a:t>
            </a:r>
            <a:br>
              <a:rPr lang="en" sz="800" dirty="0"/>
            </a:br>
            <a:r>
              <a:rPr lang="en" sz="800" dirty="0">
                <a:solidFill>
                  <a:schemeClr val="dk1"/>
                </a:solidFill>
              </a:rPr>
              <a:t>[13] Hallaj, S., Chuter, B. G., Lieu, A. C., Singh, P., Kalpathy-Cramer, J., Xu, B. Y., Christopher, M., Zangwill, L. M., Weinreb, R. N., &amp; Baxter, S. L. (2025). Federated Learning in Glaucoma: A Comprehensive Review and Future Perspectives. </a:t>
            </a:r>
            <a:r>
              <a:rPr lang="en" sz="800" i="1" dirty="0">
                <a:solidFill>
                  <a:schemeClr val="dk1"/>
                </a:solidFill>
              </a:rPr>
              <a:t>Ophthalmology Glaucoma</a:t>
            </a:r>
            <a:r>
              <a:rPr lang="en" sz="800" dirty="0">
                <a:solidFill>
                  <a:schemeClr val="dk1"/>
                </a:solidFill>
              </a:rPr>
              <a:t>, 8(1), 92-105.</a:t>
            </a:r>
            <a:br>
              <a:rPr lang="en" sz="800" dirty="0"/>
            </a:br>
            <a:r>
              <a:rPr lang="en" sz="800" dirty="0">
                <a:solidFill>
                  <a:schemeClr val="dk1"/>
                </a:solidFill>
              </a:rPr>
              <a:t>[14] Xu, J., </a:t>
            </a:r>
            <a:r>
              <a:rPr lang="en" sz="800" dirty="0" err="1">
                <a:solidFill>
                  <a:schemeClr val="dk1"/>
                </a:solidFill>
              </a:rPr>
              <a:t>Glicksberg</a:t>
            </a:r>
            <a:r>
              <a:rPr lang="en" sz="800" dirty="0">
                <a:solidFill>
                  <a:schemeClr val="dk1"/>
                </a:solidFill>
              </a:rPr>
              <a:t>, B. S., Su, C., Walker, P., Bian, J., &amp; Wang, F. (2021). Federated learning for healthcare informatics. </a:t>
            </a:r>
            <a:r>
              <a:rPr lang="en" sz="800" i="1" dirty="0">
                <a:solidFill>
                  <a:schemeClr val="dk1"/>
                </a:solidFill>
              </a:rPr>
              <a:t>Journal of Healthcare Informatics Research</a:t>
            </a:r>
            <a:r>
              <a:rPr lang="en" sz="800" dirty="0">
                <a:solidFill>
                  <a:schemeClr val="dk1"/>
                </a:solidFill>
              </a:rPr>
              <a:t>, 5, 1-19.</a:t>
            </a:r>
            <a:br>
              <a:rPr lang="en" sz="800" dirty="0"/>
            </a:br>
            <a:r>
              <a:rPr lang="en" sz="800" dirty="0">
                <a:solidFill>
                  <a:schemeClr val="dk1"/>
                </a:solidFill>
              </a:rPr>
              <a:t>[15] Kumar, Y., &amp; Singla, R. (2021). Federated learning systems for healthcare: perspective and recent progress. </a:t>
            </a:r>
            <a:r>
              <a:rPr lang="en" sz="800" i="1" dirty="0">
                <a:solidFill>
                  <a:schemeClr val="dk1"/>
                </a:solidFill>
              </a:rPr>
              <a:t>Federated Learning Systems: Towards Next-Generation AI</a:t>
            </a:r>
            <a:r>
              <a:rPr lang="en" sz="800" dirty="0">
                <a:solidFill>
                  <a:schemeClr val="dk1"/>
                </a:solidFill>
              </a:rPr>
              <a:t>, 141-156.</a:t>
            </a:r>
            <a:br>
              <a:rPr lang="en" sz="800" dirty="0"/>
            </a:br>
            <a:r>
              <a:rPr lang="en" sz="800" dirty="0">
                <a:solidFill>
                  <a:schemeClr val="dk1"/>
                </a:solidFill>
              </a:rPr>
              <a:t>[16] </a:t>
            </a:r>
            <a:r>
              <a:rPr lang="en" sz="800" dirty="0" err="1">
                <a:solidFill>
                  <a:schemeClr val="dk1"/>
                </a:solidFill>
              </a:rPr>
              <a:t>Thummisetti</a:t>
            </a:r>
            <a:r>
              <a:rPr lang="en" sz="800" dirty="0">
                <a:solidFill>
                  <a:schemeClr val="dk1"/>
                </a:solidFill>
              </a:rPr>
              <a:t>, B. S. P., &amp; Atluri, H. (2024). Advancing healthcare informatics for empowering privacy and security through federated learning paradigms. </a:t>
            </a:r>
            <a:r>
              <a:rPr lang="en" sz="800" i="1" dirty="0">
                <a:solidFill>
                  <a:schemeClr val="dk1"/>
                </a:solidFill>
              </a:rPr>
              <a:t>International Journal of Sustainable Development in Computing Science</a:t>
            </a:r>
            <a:r>
              <a:rPr lang="en" sz="800" dirty="0">
                <a:solidFill>
                  <a:schemeClr val="dk1"/>
                </a:solidFill>
              </a:rPr>
              <a:t>, 6(1), 1-16.</a:t>
            </a:r>
            <a:endParaRPr lang="en-US" sz="8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92" name="Google Shape;92;p20"/>
          <p:cNvGraphicFramePr/>
          <p:nvPr/>
        </p:nvGraphicFramePr>
        <p:xfrm>
          <a:off x="810450" y="174300"/>
          <a:ext cx="7523100" cy="4299475"/>
        </p:xfrm>
        <a:graphic>
          <a:graphicData uri="http://schemas.openxmlformats.org/drawingml/2006/table">
            <a:tbl>
              <a:tblPr>
                <a:noFill/>
                <a:tableStyleId>{867E268F-E538-4864-873B-33647DA6FE83}</a:tableStyleId>
              </a:tblPr>
              <a:tblGrid>
                <a:gridCol w="881350">
                  <a:extLst>
                    <a:ext uri="{9D8B030D-6E8A-4147-A177-3AD203B41FA5}">
                      <a16:colId xmlns:a16="http://schemas.microsoft.com/office/drawing/2014/main" val="20000"/>
                    </a:ext>
                  </a:extLst>
                </a:gridCol>
                <a:gridCol w="1047950">
                  <a:extLst>
                    <a:ext uri="{9D8B030D-6E8A-4147-A177-3AD203B41FA5}">
                      <a16:colId xmlns:a16="http://schemas.microsoft.com/office/drawing/2014/main" val="20001"/>
                    </a:ext>
                  </a:extLst>
                </a:gridCol>
                <a:gridCol w="2796900">
                  <a:extLst>
                    <a:ext uri="{9D8B030D-6E8A-4147-A177-3AD203B41FA5}">
                      <a16:colId xmlns:a16="http://schemas.microsoft.com/office/drawing/2014/main" val="20002"/>
                    </a:ext>
                  </a:extLst>
                </a:gridCol>
                <a:gridCol w="2796900">
                  <a:extLst>
                    <a:ext uri="{9D8B030D-6E8A-4147-A177-3AD203B41FA5}">
                      <a16:colId xmlns:a16="http://schemas.microsoft.com/office/drawing/2014/main" val="20003"/>
                    </a:ext>
                  </a:extLst>
                </a:gridCol>
              </a:tblGrid>
              <a:tr h="463975">
                <a:tc>
                  <a:txBody>
                    <a:bodyPr/>
                    <a:lstStyle/>
                    <a:p>
                      <a:pPr marL="0" lvl="0" indent="0" algn="l" rtl="0">
                        <a:spcBef>
                          <a:spcPts val="0"/>
                        </a:spcBef>
                        <a:spcAft>
                          <a:spcPts val="0"/>
                        </a:spcAft>
                        <a:buNone/>
                      </a:pPr>
                      <a:r>
                        <a:rPr lang="en" sz="900" b="1"/>
                        <a:t>Reference No.</a:t>
                      </a:r>
                      <a:endParaRPr sz="900" b="1"/>
                    </a:p>
                  </a:txBody>
                  <a:tcPr marL="91425" marR="91425" marT="91425" marB="91425"/>
                </a:tc>
                <a:tc>
                  <a:txBody>
                    <a:bodyPr/>
                    <a:lstStyle/>
                    <a:p>
                      <a:pPr marL="0" lvl="0" indent="0" algn="l" rtl="0">
                        <a:spcBef>
                          <a:spcPts val="0"/>
                        </a:spcBef>
                        <a:spcAft>
                          <a:spcPts val="0"/>
                        </a:spcAft>
                        <a:buNone/>
                      </a:pPr>
                      <a:r>
                        <a:rPr lang="en" sz="900" b="1"/>
                        <a:t>Authors</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Themes Discovered in Review</a:t>
                      </a:r>
                      <a:endParaRPr sz="900" b="1"/>
                    </a:p>
                  </a:txBody>
                  <a:tcPr marL="91425" marR="91425" marT="91425" marB="91425"/>
                </a:tc>
                <a:tc>
                  <a:txBody>
                    <a:bodyPr/>
                    <a:lstStyle/>
                    <a:p>
                      <a:pPr marL="0" lvl="0" indent="0" algn="l" rtl="0">
                        <a:spcBef>
                          <a:spcPts val="0"/>
                        </a:spcBef>
                        <a:spcAft>
                          <a:spcPts val="0"/>
                        </a:spcAft>
                        <a:buNone/>
                      </a:pPr>
                      <a:r>
                        <a:rPr lang="en" sz="900" b="1">
                          <a:solidFill>
                            <a:schemeClr val="dk1"/>
                          </a:solidFill>
                        </a:rPr>
                        <a:t>Identification of Gaps based on Current Scenario/Industry Trends</a:t>
                      </a:r>
                      <a:endParaRPr sz="900" b="1"/>
                    </a:p>
                  </a:txBody>
                  <a:tcPr marL="91425" marR="91425" marT="91425" marB="91425"/>
                </a:tc>
                <a:extLst>
                  <a:ext uri="{0D108BD9-81ED-4DB2-BD59-A6C34878D82A}">
                    <a16:rowId xmlns:a16="http://schemas.microsoft.com/office/drawing/2014/main" val="10000"/>
                  </a:ext>
                </a:extLst>
              </a:tr>
              <a:tr h="1727675">
                <a:tc>
                  <a:txBody>
                    <a:bodyPr/>
                    <a:lstStyle/>
                    <a:p>
                      <a:pPr marL="0" lvl="0" indent="0" algn="l" rtl="0">
                        <a:spcBef>
                          <a:spcPts val="0"/>
                        </a:spcBef>
                        <a:spcAft>
                          <a:spcPts val="0"/>
                        </a:spcAft>
                        <a:buNone/>
                      </a:pPr>
                      <a:r>
                        <a:rPr lang="en" sz="800"/>
                        <a:t>[9]</a:t>
                      </a:r>
                      <a:endParaRPr sz="800"/>
                    </a:p>
                  </a:txBody>
                  <a:tcPr marL="91425" marR="91425" marT="91425" marB="91425"/>
                </a:tc>
                <a:tc>
                  <a:txBody>
                    <a:bodyPr/>
                    <a:lstStyle/>
                    <a:p>
                      <a:pPr marL="0" lvl="0" indent="0" algn="l" rtl="0">
                        <a:spcBef>
                          <a:spcPts val="0"/>
                        </a:spcBef>
                        <a:spcAft>
                          <a:spcPts val="0"/>
                        </a:spcAft>
                        <a:buNone/>
                      </a:pPr>
                      <a:r>
                        <a:rPr lang="en" sz="800"/>
                        <a:t>Peredo, R., Hébert, M., &amp; Mérette, C.</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Electroretinogram (ERG) as a Diagnostic Tool</a:t>
                      </a:r>
                      <a:r>
                        <a:rPr lang="en" sz="800">
                          <a:solidFill>
                            <a:schemeClr val="dk1"/>
                          </a:solidFill>
                        </a:rPr>
                        <a:t>: The study explores the use of ERG to monitor the risk of severe mental illness (SMI), such as schizophrenia and bipolar disorder, highlighting its potential as a non-invasive method to study brain functions indirectly.</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High Sensitivity and Specificity</a:t>
                      </a:r>
                      <a:r>
                        <a:rPr lang="en" sz="800">
                          <a:solidFill>
                            <a:schemeClr val="dk1"/>
                          </a:solidFill>
                        </a:rPr>
                        <a:t>: The study identifies that ERG shows very high sensitivity (91%) and specificity (89%) in distinguishing between SMI patients and healthy controls.</a:t>
                      </a:r>
                      <a:endParaRPr sz="800">
                        <a:solidFill>
                          <a:schemeClr val="dk1"/>
                        </a:solidFill>
                      </a:endParaRPr>
                    </a:p>
                    <a:p>
                      <a:pPr marL="0" lvl="0" indent="0" algn="l" rtl="0">
                        <a:spcBef>
                          <a:spcPts val="0"/>
                        </a:spcBef>
                        <a:spcAft>
                          <a:spcPts val="0"/>
                        </a:spcAft>
                        <a:buNone/>
                      </a:pPr>
                      <a:r>
                        <a:rPr lang="en" sz="800" b="1">
                          <a:solidFill>
                            <a:schemeClr val="dk1"/>
                          </a:solidFill>
                        </a:rPr>
                        <a:t>Clinical Utility</a:t>
                      </a:r>
                      <a:r>
                        <a:rPr lang="en" sz="800">
                          <a:solidFill>
                            <a:schemeClr val="dk1"/>
                          </a:solidFill>
                        </a:rPr>
                        <a:t>: The study demonstrates that ERG can be a useful clinical decision tool to monitor the risk of SMI and decide the course of action for at-risk individuals.</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Need for Longitudinal Studies</a:t>
                      </a:r>
                      <a:r>
                        <a:rPr lang="en" sz="800">
                          <a:solidFill>
                            <a:schemeClr val="dk1"/>
                          </a:solidFill>
                        </a:rPr>
                        <a:t>: The study is cross-sectional, and longitudinal studies are needed to investigate the temporal and causal relationships between ERG anomalies and SMI.</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Exploration of Additional Retinal Parameters</a:t>
                      </a:r>
                      <a:r>
                        <a:rPr lang="en" sz="800">
                          <a:solidFill>
                            <a:schemeClr val="dk1"/>
                          </a:solidFill>
                        </a:rPr>
                        <a:t>: The study suggests that other retinal parameters and functional measures may be associated with SMI and should be explored in future research.</a:t>
                      </a:r>
                      <a:endParaRPr sz="800">
                        <a:solidFill>
                          <a:schemeClr val="dk1"/>
                        </a:solidFill>
                      </a:endParaRPr>
                    </a:p>
                    <a:p>
                      <a:pPr marL="0" lvl="0" indent="0" algn="l" rtl="0">
                        <a:spcBef>
                          <a:spcPts val="0"/>
                        </a:spcBef>
                        <a:spcAft>
                          <a:spcPts val="0"/>
                        </a:spcAft>
                        <a:buNone/>
                      </a:pPr>
                      <a:r>
                        <a:rPr lang="en" sz="800" b="1">
                          <a:solidFill>
                            <a:schemeClr val="dk1"/>
                          </a:solidFill>
                        </a:rPr>
                        <a:t>Broader Sample Size</a:t>
                      </a:r>
                      <a:r>
                        <a:rPr lang="en" sz="800">
                          <a:solidFill>
                            <a:schemeClr val="dk1"/>
                          </a:solidFill>
                        </a:rPr>
                        <a:t>: The study's sample size is relatively small, and future research should include a larger and more diverse sample to validate the findings.</a:t>
                      </a:r>
                      <a:endParaRPr/>
                    </a:p>
                  </a:txBody>
                  <a:tcPr marL="91425" marR="91425" marT="91425" marB="91425"/>
                </a:tc>
                <a:extLst>
                  <a:ext uri="{0D108BD9-81ED-4DB2-BD59-A6C34878D82A}">
                    <a16:rowId xmlns:a16="http://schemas.microsoft.com/office/drawing/2014/main" val="10001"/>
                  </a:ext>
                </a:extLst>
              </a:tr>
              <a:tr h="2107825">
                <a:tc>
                  <a:txBody>
                    <a:bodyPr/>
                    <a:lstStyle/>
                    <a:p>
                      <a:pPr marL="0" lvl="0" indent="0" algn="l" rtl="0">
                        <a:spcBef>
                          <a:spcPts val="0"/>
                        </a:spcBef>
                        <a:spcAft>
                          <a:spcPts val="0"/>
                        </a:spcAft>
                        <a:buNone/>
                      </a:pPr>
                      <a:r>
                        <a:rPr lang="en" sz="800"/>
                        <a:t>[10]</a:t>
                      </a:r>
                      <a:endParaRPr sz="800"/>
                    </a:p>
                  </a:txBody>
                  <a:tcPr marL="91425" marR="91425" marT="91425" marB="91425"/>
                </a:tc>
                <a:tc>
                  <a:txBody>
                    <a:bodyPr/>
                    <a:lstStyle/>
                    <a:p>
                      <a:pPr marL="0" lvl="0" indent="0" algn="l" rtl="0">
                        <a:spcBef>
                          <a:spcPts val="0"/>
                        </a:spcBef>
                        <a:spcAft>
                          <a:spcPts val="0"/>
                        </a:spcAft>
                        <a:buNone/>
                      </a:pPr>
                      <a:r>
                        <a:rPr lang="en" sz="800"/>
                        <a:t>Demmin, D. L., Roché, M., Davis, Q., &amp; Silverstein, S. M.</a:t>
                      </a:r>
                      <a:endParaRPr sz="8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Electroretinographic (ERG) Anomalies in Schizophrenia</a:t>
                      </a:r>
                      <a:r>
                        <a:rPr lang="en" sz="800">
                          <a:solidFill>
                            <a:schemeClr val="dk1"/>
                          </a:solidFill>
                        </a:rPr>
                        <a:t>: The study identifies consistent anomalies in retinal cell function in schizophrenia patients, particularly in photoreceptor and bipolar cell signaling.</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Retinal Ganglion Cell Function</a:t>
                      </a:r>
                      <a:r>
                        <a:rPr lang="en" sz="800">
                          <a:solidFill>
                            <a:schemeClr val="dk1"/>
                          </a:solidFill>
                        </a:rPr>
                        <a:t>: For the first time, the study examines retinal ganglion cell functioning using the photopic negative response (PhNR) of the ERG.</a:t>
                      </a:r>
                      <a:endParaRPr sz="800">
                        <a:solidFill>
                          <a:schemeClr val="dk1"/>
                        </a:solidFill>
                      </a:endParaRPr>
                    </a:p>
                    <a:p>
                      <a:pPr marL="0" lvl="0" indent="0" algn="l" rtl="0">
                        <a:spcBef>
                          <a:spcPts val="0"/>
                        </a:spcBef>
                        <a:spcAft>
                          <a:spcPts val="0"/>
                        </a:spcAft>
                        <a:buNone/>
                      </a:pPr>
                      <a:r>
                        <a:rPr lang="en" sz="800" b="1">
                          <a:solidFill>
                            <a:schemeClr val="dk1"/>
                          </a:solidFill>
                        </a:rPr>
                        <a:t>Portable ERG Device</a:t>
                      </a:r>
                      <a:r>
                        <a:rPr lang="en" sz="800">
                          <a:solidFill>
                            <a:schemeClr val="dk1"/>
                          </a:solidFill>
                        </a:rPr>
                        <a:t>: The study demonstrates that these anomalies can be detected using a portable hand-held ERG device, which opens up possibilities for more routine administration of ERG testing.</a:t>
                      </a:r>
                      <a:endParaRPr sz="800" b="1">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b="1">
                          <a:solidFill>
                            <a:schemeClr val="dk1"/>
                          </a:solidFill>
                        </a:rPr>
                        <a:t>Limited Parameters Investigated</a:t>
                      </a:r>
                      <a:r>
                        <a:rPr lang="en" sz="800">
                          <a:solidFill>
                            <a:schemeClr val="dk1"/>
                          </a:solidFill>
                        </a:rPr>
                        <a:t>: Several potentially important parameters have not yet been investigated, indicating a need for further research to explore these areas.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b="1">
                          <a:solidFill>
                            <a:schemeClr val="dk1"/>
                          </a:solidFill>
                        </a:rPr>
                        <a:t>Need for Broader Sample</a:t>
                      </a:r>
                      <a:r>
                        <a:rPr lang="en" sz="800">
                          <a:solidFill>
                            <a:schemeClr val="dk1"/>
                          </a:solidFill>
                        </a:rPr>
                        <a:t>: The study's sample size is relatively small, and future research should include a larger and more diverse sample to validate the findings.</a:t>
                      </a:r>
                      <a:endParaRPr sz="800">
                        <a:solidFill>
                          <a:schemeClr val="dk1"/>
                        </a:solidFill>
                      </a:endParaRPr>
                    </a:p>
                    <a:p>
                      <a:pPr marL="0" lvl="0" indent="0" algn="l" rtl="0">
                        <a:spcBef>
                          <a:spcPts val="0"/>
                        </a:spcBef>
                        <a:spcAft>
                          <a:spcPts val="0"/>
                        </a:spcAft>
                        <a:buNone/>
                      </a:pPr>
                      <a:r>
                        <a:rPr lang="en" sz="800" b="1">
                          <a:solidFill>
                            <a:schemeClr val="dk1"/>
                          </a:solidFill>
                        </a:rPr>
                        <a:t>Exploration of Neurotransmitter Changes</a:t>
                      </a:r>
                      <a:r>
                        <a:rPr lang="en" sz="800">
                          <a:solidFill>
                            <a:schemeClr val="dk1"/>
                          </a:solidFill>
                        </a:rPr>
                        <a:t>: The study suggests that reduced signaling in retinal ganglion cells may be due to neurotransmitter changes, but this hypothesis needs further exploration.</a:t>
                      </a:r>
                      <a:endParaRPr sz="800" b="1">
                        <a:solidFill>
                          <a:schemeClr val="dk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12846</Words>
  <Application>Microsoft Office PowerPoint</Application>
  <PresentationFormat>On-screen Show (16:9)</PresentationFormat>
  <Paragraphs>858</Paragraphs>
  <Slides>87</Slides>
  <Notes>86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Times New Roman</vt:lpstr>
      <vt:lpstr>Calibri</vt:lpstr>
      <vt:lpstr>Courier New</vt:lpstr>
      <vt:lpstr>Arial</vt:lpstr>
      <vt:lpstr>Roboto Mono</vt:lpstr>
      <vt:lpstr>Cambria Math</vt:lpstr>
      <vt:lpstr>Simple Light</vt:lpstr>
      <vt:lpstr>ERG SIGNALS ANALYSIS FOR PSYCHOLOGICAL DISORDER CLASSIFICATION USING FEDERATED LEARNING</vt:lpstr>
      <vt:lpstr>Guide Mail Approval</vt:lpstr>
      <vt:lpstr>PowerPoint Presentation</vt:lpstr>
      <vt:lpstr>Introduction</vt:lpstr>
      <vt:lpstr>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PowerPoint Presentation</vt:lpstr>
      <vt:lpstr>ARCHITECTURE DIAGRAM</vt:lpstr>
      <vt:lpstr>Methodology(Phase 1) - ERG data collection, Analysis and Mental Disorder Prediction using Machine Learning and Deep Learning Models </vt:lpstr>
      <vt:lpstr>Methodology(Phase 2) - Implementing Federated Learning</vt:lpstr>
      <vt:lpstr>PowerPoint Presentation</vt:lpstr>
      <vt:lpstr>PowerPoint Presentation</vt:lpstr>
      <vt:lpstr>PowerPoint Presentation</vt:lpstr>
      <vt:lpstr>PowerPoint Presentation</vt:lpstr>
      <vt:lpstr>Methodology(Phase 3) - Integrating Web/ GUI based Application </vt:lpstr>
      <vt:lpstr>Data Collection Approaches/ Strategies</vt:lpstr>
      <vt:lpstr>PowerPoint Presentation</vt:lpstr>
      <vt:lpstr>PowerPoint Presentation</vt:lpstr>
      <vt:lpstr>PowerPoint Presentation</vt:lpstr>
      <vt:lpstr>PowerPoint Presentation</vt:lpstr>
      <vt:lpstr>PowerPoint Presentation</vt:lpstr>
      <vt:lpstr>Specific types of Electroretinography (ERG) responses, each associated with testing different functional aspects of the retina under varying conditions of light adaptation and stimulus characteristics.</vt:lpstr>
      <vt:lpstr>PowerPoint Presentation</vt:lpstr>
      <vt:lpstr>PowerPoint Presentation</vt:lpstr>
      <vt:lpstr>PowerPoint Presentation</vt:lpstr>
      <vt:lpstr>PowerPoint Presentation</vt:lpstr>
      <vt:lpstr>Data Visualization: Correlation Heatmap to identify which features might be less relevant  </vt:lpstr>
      <vt:lpstr>Feature Engineering</vt:lpstr>
      <vt:lpstr>Data Visualization: Histogram for each input feature</vt:lpstr>
      <vt:lpstr>Data Preprocessing</vt:lpstr>
      <vt:lpstr>PowerPoint Presentation</vt:lpstr>
      <vt:lpstr>Effect Size for finding out Major Depressive Disorder (MDD)</vt:lpstr>
      <vt:lpstr>PowerPoint Presentation</vt:lpstr>
      <vt:lpstr>ERG Suicidal Risk conditions</vt:lpstr>
      <vt:lpstr>PowerPoint Presentation</vt:lpstr>
      <vt:lpstr>Using Random Forest and Logistic Regression the model was trained and tested:</vt:lpstr>
      <vt:lpstr>K-Means Clustering </vt:lpstr>
      <vt:lpstr>DBSCAN Clustering</vt:lpstr>
      <vt:lpstr>Agglomerative Clustering (Hierarchical)</vt:lpstr>
      <vt:lpstr>Proposed System(Phase 1.4) - Applying Deep-Learning Algorithm for achieving higher level of accuracy</vt:lpstr>
      <vt:lpstr>PowerPoint Presentation</vt:lpstr>
      <vt:lpstr>Training and Testing the Deep-Learning model</vt:lpstr>
      <vt:lpstr>Confusion Matrix</vt:lpstr>
      <vt:lpstr>Predicting Mental Disorder for new Patient Data</vt:lpstr>
      <vt:lpstr>Schizophrenia: Pairplot against each input feature</vt:lpstr>
      <vt:lpstr>The Deep-Learning model finds the number of patients in each Mental Disorder</vt:lpstr>
      <vt:lpstr>Relationship with individual Feature: Boxplot</vt:lpstr>
      <vt:lpstr>PowerPoint Presentation</vt:lpstr>
      <vt:lpstr>Feature Relationship by Mental Disorder: PairPlot </vt:lpstr>
      <vt:lpstr>Suicidal Behaviour Analysis:</vt:lpstr>
      <vt:lpstr>Suicidal Behaviour Analysis with respect to each feature:</vt:lpstr>
      <vt:lpstr>PowerPoint Presentation</vt:lpstr>
      <vt:lpstr>Proposed System(Phase 2) - Implementing Federated Learning</vt:lpstr>
      <vt:lpstr>PowerPoint Presentation</vt:lpstr>
      <vt:lpstr>PowerPoint Presentation</vt:lpstr>
      <vt:lpstr>Federated Learning Workflow for ERG Data</vt:lpstr>
      <vt:lpstr>Server-Side Workflow</vt:lpstr>
      <vt:lpstr>PowerPoint Presentation</vt:lpstr>
      <vt:lpstr>Client-Side Workflow</vt:lpstr>
      <vt:lpstr>Communication Workflow</vt:lpstr>
      <vt:lpstr>Accuracy Improvement Over Epochs</vt:lpstr>
      <vt:lpstr>PowerPoint Presentation</vt:lpstr>
      <vt:lpstr>PowerPoint Presentation</vt:lpstr>
      <vt:lpstr>Key Features of the Implementation</vt:lpstr>
      <vt:lpstr>PowerPoint Presentation</vt:lpstr>
      <vt:lpstr>PowerPoint Presentation</vt:lpstr>
      <vt:lpstr>PowerPoint Presentation</vt:lpstr>
      <vt:lpstr>PowerPoint Presentation</vt:lpstr>
      <vt:lpstr>Web Application Interface</vt:lpstr>
      <vt:lpstr>PowerPoint Presentation</vt:lpstr>
      <vt:lpstr>PowerPoint Presentation</vt:lpstr>
      <vt:lpstr>PowerPoint Presentation</vt:lpstr>
      <vt:lpstr>PowerPoint Presentation</vt:lpstr>
      <vt:lpstr>PowerPoint Presentation</vt:lpstr>
      <vt:lpstr>Evaluation Metrics</vt:lpstr>
      <vt:lpstr>Discussion</vt:lpstr>
      <vt:lpstr>Conclusion</vt:lpstr>
      <vt:lpstr>Future Work</vt:lpstr>
      <vt:lpstr>Research Paper Status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ERG SIGNALS ANALYSIS FOR PSYCHOLOGICAL DISORDER CLASSIFICATION USING FEDERATED LEARNING</dc:title>
  <dc:creator>HP</dc:creator>
  <cp:lastModifiedBy>Samartha .</cp:lastModifiedBy>
  <cp:revision>49</cp:revision>
  <dcterms:modified xsi:type="dcterms:W3CDTF">2025-04-16T11:27:31Z</dcterms:modified>
</cp:coreProperties>
</file>